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7"/>
  </p:notesMasterIdLst>
  <p:sldIdLst>
    <p:sldId id="257" r:id="rId2"/>
    <p:sldId id="256" r:id="rId3"/>
    <p:sldId id="274" r:id="rId4"/>
    <p:sldId id="267" r:id="rId5"/>
    <p:sldId id="259" r:id="rId6"/>
    <p:sldId id="278" r:id="rId7"/>
    <p:sldId id="260" r:id="rId8"/>
    <p:sldId id="281" r:id="rId9"/>
    <p:sldId id="280" r:id="rId10"/>
    <p:sldId id="261" r:id="rId11"/>
    <p:sldId id="262" r:id="rId12"/>
    <p:sldId id="263" r:id="rId13"/>
    <p:sldId id="264" r:id="rId14"/>
    <p:sldId id="265" r:id="rId15"/>
    <p:sldId id="266" r:id="rId16"/>
    <p:sldId id="268" r:id="rId17"/>
    <p:sldId id="269" r:id="rId18"/>
    <p:sldId id="270" r:id="rId19"/>
    <p:sldId id="271" r:id="rId20"/>
    <p:sldId id="272" r:id="rId21"/>
    <p:sldId id="273" r:id="rId22"/>
    <p:sldId id="275" r:id="rId23"/>
    <p:sldId id="276" r:id="rId24"/>
    <p:sldId id="277" r:id="rId25"/>
    <p:sldId id="279"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ndara" panose="020E050203030302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Monotype Corsiva" panose="03010101010201010101" pitchFamily="66" charset="0"/>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436"/>
    <a:srgbClr val="FF6D54"/>
    <a:srgbClr val="7C7101"/>
    <a:srgbClr val="B43B2B"/>
    <a:srgbClr val="5A558D"/>
    <a:srgbClr val="E16388"/>
    <a:srgbClr val="AA6B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0.png"/><Relationship Id="rId26" Type="http://schemas.openxmlformats.org/officeDocument/2006/relationships/hyperlink" Target="http://www.icab.de/" TargetMode="External"/><Relationship Id="rId3" Type="http://schemas.openxmlformats.org/officeDocument/2006/relationships/image" Target="../media/image6.png"/><Relationship Id="rId21" Type="http://schemas.openxmlformats.org/officeDocument/2006/relationships/image" Target="../media/image22.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hyperlink" Target="https://ru.wikipedia.org/wiki/Samsung_Internet_Browser" TargetMode="External"/><Relationship Id="rId25" Type="http://schemas.openxmlformats.org/officeDocument/2006/relationships/image" Target="../media/image25.svg"/><Relationship Id="rId2" Type="http://schemas.openxmlformats.org/officeDocument/2006/relationships/notesSlide" Target="../notesSlides/notesSlide4.xml"/><Relationship Id="rId16" Type="http://schemas.openxmlformats.org/officeDocument/2006/relationships/image" Target="../media/image19.svg"/><Relationship Id="rId20" Type="http://schemas.openxmlformats.org/officeDocument/2006/relationships/hyperlink" Target="https://www.torproject.org/" TargetMode="External"/><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hyperlink" Target="https://ru.wikipedia.org/wiki/Konqueror" TargetMode="External"/><Relationship Id="rId28" Type="http://schemas.openxmlformats.org/officeDocument/2006/relationships/hyperlink" Target="https://tengyart.ru/statistika-brauzerov-v-mire-dekabr-2019-yanvar-2021/" TargetMode="External"/><Relationship Id="rId10" Type="http://schemas.openxmlformats.org/officeDocument/2006/relationships/image" Target="../media/image13.svg"/><Relationship Id="rId19" Type="http://schemas.openxmlformats.org/officeDocument/2006/relationships/image" Target="../media/image21.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3.svg"/><Relationship Id="rId27"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icab.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hcdev.ru/css/suppor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canius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5400" b="1" i="0" u="none" strike="noStrike" cap="none" dirty="0">
                <a:solidFill>
                  <a:srgbClr val="F1B828"/>
                </a:solidFill>
                <a:latin typeface="+mj-lt"/>
                <a:ea typeface="Playfair Display"/>
                <a:cs typeface="Playfair Display"/>
                <a:sym typeface="Playfair Display"/>
              </a:rPr>
              <a:t>Кроссбраузерная совместимость</a:t>
            </a:r>
            <a:endParaRPr sz="54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#2</a:t>
            </a:r>
            <a:r>
              <a:rPr lang="en-US" sz="3600" b="1" spc="-1" dirty="0">
                <a:solidFill>
                  <a:srgbClr val="91CFB8"/>
                </a:solidFill>
                <a:latin typeface="Arial"/>
                <a:ea typeface="Playfair Display"/>
              </a:rPr>
              <a:t>0</a:t>
            </a:r>
            <a:endParaRPr lang="ru-RU" sz="3600" b="0" strike="noStrike" spc="-1" dirty="0">
              <a:latin typeface="Arial"/>
            </a:endParaRPr>
          </a:p>
        </p:txBody>
      </p:sp>
      <p:sp>
        <p:nvSpPr>
          <p:cNvPr id="9" name="Google Shape;94;p1">
            <a:extLst>
              <a:ext uri="{FF2B5EF4-FFF2-40B4-BE49-F238E27FC236}">
                <a16:creationId xmlns:a16="http://schemas.microsoft.com/office/drawing/2014/main" id="{1D0EF447-C225-46A6-BA92-6429193A09EB}"/>
              </a:ext>
            </a:extLst>
          </p:cNvPr>
          <p:cNvSpPr txBox="1"/>
          <p:nvPr/>
        </p:nvSpPr>
        <p:spPr>
          <a:xfrm>
            <a:off x="205997" y="3530634"/>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chemeClr val="tx1">
                    <a:lumMod val="65000"/>
                    <a:lumOff val="35000"/>
                  </a:schemeClr>
                </a:solidFill>
                <a:latin typeface="+mn-lt"/>
                <a:ea typeface="Rubik"/>
                <a:cs typeface="Rubik"/>
                <a:sym typeface="Rubik"/>
              </a:rPr>
              <a:t>Lesson plan:</a:t>
            </a:r>
          </a:p>
          <a:p>
            <a:pPr marL="457200" indent="-457200">
              <a:lnSpc>
                <a:spcPct val="120000"/>
              </a:lnSpc>
              <a:buSzPts val="2000"/>
              <a:buFont typeface="+mj-lt"/>
              <a:buAutoNum type="arabicPeriod"/>
            </a:pP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Что </a:t>
            </a:r>
            <a:r>
              <a:rPr lang="ru-RU" sz="2000" dirty="0">
                <a:solidFill>
                  <a:schemeClr val="tx1">
                    <a:lumMod val="65000"/>
                    <a:lumOff val="35000"/>
                  </a:schemeClr>
                </a:solidFill>
                <a:latin typeface="Candara" panose="020E0502030303020204" pitchFamily="34" charset="0"/>
                <a:ea typeface="Rubik"/>
                <a:cs typeface="Rubik"/>
                <a:sym typeface="Rubik"/>
              </a:rPr>
              <a:t>т</a:t>
            </a: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акое «вендорные префиксы» </a:t>
            </a:r>
            <a:endParaRPr lang="en-US" sz="2000" dirty="0">
              <a:solidFill>
                <a:schemeClr val="tx1">
                  <a:lumMod val="65000"/>
                  <a:lumOff val="35000"/>
                </a:schemeClr>
              </a:solidFill>
              <a:latin typeface="Candara" panose="020E0502030303020204" pitchFamily="34" charset="0"/>
              <a:ea typeface="Rubik"/>
              <a:cs typeface="Rubik"/>
              <a:sym typeface="Rubik"/>
            </a:endParaRPr>
          </a:p>
          <a:p>
            <a:pPr marL="457200" indent="-457200">
              <a:lnSpc>
                <a:spcPct val="120000"/>
              </a:lnSpc>
              <a:buSzPts val="2000"/>
              <a:buFont typeface="+mj-lt"/>
              <a:buAutoNum type="arabicPeriod"/>
            </a:pP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Откуда это взялось, и зачем нужно </a:t>
            </a:r>
            <a:endParaRPr lang="en-US" sz="2000" i="0" u="none" strike="noStrike" cap="none" dirty="0">
              <a:solidFill>
                <a:schemeClr val="tx1">
                  <a:lumMod val="65000"/>
                  <a:lumOff val="35000"/>
                </a:schemeClr>
              </a:solidFill>
              <a:latin typeface="Candara" panose="020E0502030303020204" pitchFamily="34" charset="0"/>
              <a:ea typeface="Rubik"/>
              <a:cs typeface="Rubik"/>
              <a:sym typeface="Rubik"/>
            </a:endParaRPr>
          </a:p>
          <a:p>
            <a:pPr marL="457200" indent="-457200">
              <a:lnSpc>
                <a:spcPct val="120000"/>
              </a:lnSpc>
              <a:buSzPts val="2000"/>
              <a:buFont typeface="+mj-lt"/>
              <a:buAutoNum type="arabicPeriod"/>
            </a:pPr>
            <a:r>
              <a:rPr lang="ru-RU" sz="2000" i="0" dirty="0">
                <a:solidFill>
                  <a:schemeClr val="tx1">
                    <a:lumMod val="65000"/>
                    <a:lumOff val="35000"/>
                  </a:schemeClr>
                </a:solidFill>
                <a:effectLst/>
                <a:latin typeface="Candara" panose="020E0502030303020204" pitchFamily="34" charset="0"/>
              </a:rPr>
              <a:t>Как использовать префиксы</a:t>
            </a:r>
          </a:p>
          <a:p>
            <a:pPr marL="457200" indent="-457200">
              <a:lnSpc>
                <a:spcPct val="120000"/>
              </a:lnSpc>
              <a:buSzPts val="2000"/>
              <a:buFont typeface="+mj-lt"/>
              <a:buAutoNum type="arabicPeriod"/>
            </a:pPr>
            <a:r>
              <a:rPr lang="en-US" sz="2000" i="0" dirty="0">
                <a:solidFill>
                  <a:schemeClr val="tx1">
                    <a:lumMod val="65000"/>
                    <a:lumOff val="35000"/>
                  </a:schemeClr>
                </a:solidFill>
                <a:latin typeface="Candara" panose="020E0502030303020204" pitchFamily="34" charset="0"/>
                <a:ea typeface="Rubik"/>
                <a:cs typeface="Rubik"/>
                <a:sym typeface="Rubik"/>
              </a:rPr>
              <a:t>CSS </a:t>
            </a:r>
            <a:r>
              <a:rPr lang="ru-RU" sz="2000" i="0" dirty="0">
                <a:solidFill>
                  <a:schemeClr val="tx1">
                    <a:lumMod val="65000"/>
                    <a:lumOff val="35000"/>
                  </a:schemeClr>
                </a:solidFill>
                <a:latin typeface="Candara" panose="020E0502030303020204" pitchFamily="34" charset="0"/>
                <a:ea typeface="Rubik"/>
                <a:cs typeface="Rubik"/>
                <a:sym typeface="Rubik"/>
              </a:rPr>
              <a:t>правило  </a:t>
            </a:r>
            <a:r>
              <a:rPr lang="en-US" sz="2000" i="0" dirty="0">
                <a:solidFill>
                  <a:srgbClr val="1B1B1B"/>
                </a:solidFill>
                <a:effectLst/>
                <a:latin typeface="Candara" panose="020E0502030303020204" pitchFamily="34" charset="0"/>
              </a:rPr>
              <a:t>@</a:t>
            </a:r>
            <a:r>
              <a:rPr lang="en-US" sz="2000" i="0" dirty="0">
                <a:solidFill>
                  <a:srgbClr val="1B1B1B"/>
                </a:solidFill>
                <a:effectLst/>
                <a:latin typeface="Consolas" panose="020B0609020204030204" pitchFamily="49" charset="0"/>
              </a:rPr>
              <a:t>supports</a:t>
            </a:r>
            <a:endParaRPr lang="en-US" sz="2000" i="0" dirty="0">
              <a:solidFill>
                <a:schemeClr val="tx1">
                  <a:lumMod val="65000"/>
                  <a:lumOff val="35000"/>
                </a:schemeClr>
              </a:solidFill>
              <a:effectLst/>
              <a:latin typeface="Consolas" panose="020B0609020204030204" pitchFamily="49" charset="0"/>
            </a:endParaRPr>
          </a:p>
          <a:p>
            <a:pPr marL="457200" indent="-457200" algn="l">
              <a:buFont typeface="+mj-lt"/>
              <a:buAutoNum type="arabicPeriod"/>
            </a:pPr>
            <a:r>
              <a:rPr lang="ru-RU" sz="2000" i="0" dirty="0">
                <a:solidFill>
                  <a:schemeClr val="tx1">
                    <a:lumMod val="65000"/>
                    <a:lumOff val="35000"/>
                  </a:schemeClr>
                </a:solidFill>
                <a:effectLst/>
                <a:latin typeface="Candara" panose="020E0502030303020204" pitchFamily="34" charset="0"/>
              </a:rPr>
              <a:t>Как проверить поддержку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sp>
        <p:nvSpPr>
          <p:cNvPr id="274" name="Google Shape;274;p19"/>
          <p:cNvSpPr txBox="1"/>
          <p:nvPr/>
        </p:nvSpPr>
        <p:spPr>
          <a:xfrm>
            <a:off x="640080" y="923388"/>
            <a:ext cx="10182154"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ru-RU" sz="4400" b="1" i="0" u="none" strike="noStrike" cap="none" dirty="0">
                <a:solidFill>
                  <a:srgbClr val="E16388"/>
                </a:solidFill>
                <a:latin typeface="Candara" panose="020E0502030303020204" pitchFamily="34" charset="0"/>
                <a:ea typeface="Rubik"/>
                <a:cs typeface="Rubik"/>
                <a:sym typeface="Rubik"/>
              </a:rPr>
              <a:t>Вендорные префиксы</a:t>
            </a:r>
            <a:r>
              <a:rPr lang="ru-RU" sz="4400" b="1" i="0" u="none" strike="noStrike" cap="none" dirty="0">
                <a:solidFill>
                  <a:srgbClr val="E16388"/>
                </a:solidFill>
                <a:latin typeface="Candara" panose="020E0502030303020204" pitchFamily="34" charset="0"/>
                <a:ea typeface="Playfair Display"/>
                <a:cs typeface="Playfair Display"/>
                <a:sym typeface="Playfair Display"/>
              </a:rPr>
              <a:t> </a:t>
            </a:r>
            <a:endParaRPr sz="4400" b="1" i="0" u="none" strike="noStrike" cap="none" dirty="0">
              <a:latin typeface="Candara" panose="020E0502030303020204" pitchFamily="34" charset="0"/>
              <a:sym typeface="Arial"/>
            </a:endParaRPr>
          </a:p>
        </p:txBody>
      </p:sp>
      <p:sp>
        <p:nvSpPr>
          <p:cNvPr id="277" name="Google Shape;277;p19"/>
          <p:cNvSpPr txBox="1"/>
          <p:nvPr/>
        </p:nvSpPr>
        <p:spPr>
          <a:xfrm>
            <a:off x="1316736" y="2671724"/>
            <a:ext cx="8385048" cy="3882760"/>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ru-RU" sz="2000" b="0" i="0" u="none" strike="noStrike" cap="none" dirty="0">
                <a:solidFill>
                  <a:srgbClr val="595959"/>
                </a:solidFill>
                <a:latin typeface="Candara" panose="020E0502030303020204" pitchFamily="34" charset="0"/>
                <a:ea typeface="Rubik"/>
                <a:cs typeface="Rubik"/>
                <a:sym typeface="Rubik"/>
              </a:rPr>
              <a:t>Приставки к </a:t>
            </a:r>
            <a:r>
              <a:rPr lang="en-US" sz="2000" b="0" i="0" u="none" strike="noStrike" cap="none" dirty="0">
                <a:solidFill>
                  <a:srgbClr val="595959"/>
                </a:solidFill>
                <a:latin typeface="Candara" panose="020E0502030303020204" pitchFamily="34" charset="0"/>
                <a:ea typeface="Rubik"/>
                <a:cs typeface="Rubik"/>
                <a:sym typeface="Rubik"/>
              </a:rPr>
              <a:t>CSS</a:t>
            </a:r>
            <a:r>
              <a:rPr lang="ru-RU" sz="2000" dirty="0">
                <a:solidFill>
                  <a:srgbClr val="595959"/>
                </a:solidFill>
                <a:latin typeface="Candara" panose="020E0502030303020204" pitchFamily="34" charset="0"/>
                <a:ea typeface="Rubik"/>
                <a:cs typeface="Rubik"/>
                <a:sym typeface="Rubik"/>
              </a:rPr>
              <a:t>, имеющие смысловую нагрузку только для тех браузеров, к котором он относятся.</a:t>
            </a:r>
          </a:p>
          <a:p>
            <a:pPr marL="0" marR="0" lvl="0" indent="0" algn="ctr" rtl="0">
              <a:lnSpc>
                <a:spcPct val="110000"/>
              </a:lnSpc>
              <a:spcBef>
                <a:spcPts val="0"/>
              </a:spcBef>
              <a:spcAft>
                <a:spcPts val="0"/>
              </a:spcAft>
              <a:buClr>
                <a:srgbClr val="000000"/>
              </a:buClr>
              <a:buSzPts val="2000"/>
              <a:buFont typeface="Arial"/>
              <a:buNone/>
            </a:pPr>
            <a:r>
              <a:rPr lang="ru-RU" sz="2000" b="0" i="0" u="none" strike="noStrike" cap="none" dirty="0">
                <a:solidFill>
                  <a:srgbClr val="595959"/>
                </a:solidFill>
                <a:latin typeface="Candara" panose="020E0502030303020204" pitchFamily="34" charset="0"/>
                <a:ea typeface="Rubik"/>
                <a:cs typeface="Rubik"/>
                <a:sym typeface="Rubik"/>
              </a:rPr>
              <a:t>Они дают возможность браузеру воспринимать не стандартные свойства, а также не воспринимать те стили</a:t>
            </a:r>
            <a:r>
              <a:rPr lang="ru-RU" sz="2000" dirty="0">
                <a:solidFill>
                  <a:srgbClr val="595959"/>
                </a:solidFill>
                <a:latin typeface="Candara" panose="020E0502030303020204" pitchFamily="34" charset="0"/>
                <a:ea typeface="Rubik"/>
                <a:cs typeface="Rubik"/>
                <a:sym typeface="Rubik"/>
              </a:rPr>
              <a:t>, которые предназначены для других браузеров.</a:t>
            </a:r>
            <a:br>
              <a:rPr lang="ru-RU" sz="2000" dirty="0">
                <a:solidFill>
                  <a:srgbClr val="595959"/>
                </a:solidFill>
                <a:latin typeface="Candara" panose="020E0502030303020204" pitchFamily="34" charset="0"/>
                <a:ea typeface="Rubik"/>
                <a:cs typeface="Rubik"/>
                <a:sym typeface="Rubik"/>
              </a:rPr>
            </a:br>
            <a:br>
              <a:rPr lang="ru-RU" sz="2000" dirty="0">
                <a:solidFill>
                  <a:srgbClr val="595959"/>
                </a:solidFill>
                <a:latin typeface="Candara" panose="020E0502030303020204" pitchFamily="34" charset="0"/>
                <a:ea typeface="Rubik"/>
                <a:cs typeface="Rubik"/>
                <a:sym typeface="Rubik"/>
              </a:rPr>
            </a:br>
            <a:br>
              <a:rPr lang="ru-RU" sz="2000" dirty="0">
                <a:solidFill>
                  <a:srgbClr val="595959"/>
                </a:solidFill>
                <a:latin typeface="Candara" panose="020E0502030303020204" pitchFamily="34" charset="0"/>
                <a:ea typeface="Rubik"/>
                <a:cs typeface="Rubik"/>
                <a:sym typeface="Rubik"/>
              </a:rPr>
            </a:br>
            <a:r>
              <a:rPr lang="ru-RU" sz="2000" dirty="0">
                <a:solidFill>
                  <a:srgbClr val="595959"/>
                </a:solidFill>
                <a:latin typeface="Candara" panose="020E0502030303020204" pitchFamily="34" charset="0"/>
                <a:ea typeface="Rubik"/>
                <a:cs typeface="Rubik"/>
                <a:sym typeface="Rubik"/>
              </a:rPr>
              <a:t>             </a:t>
            </a:r>
            <a:r>
              <a:rPr lang="ru-RU" b="0" i="0" dirty="0">
                <a:solidFill>
                  <a:schemeClr val="tx1">
                    <a:lumMod val="65000"/>
                    <a:lumOff val="35000"/>
                  </a:schemeClr>
                </a:solidFill>
                <a:effectLst/>
                <a:latin typeface="Candara" panose="020E0502030303020204" pitchFamily="34" charset="0"/>
              </a:rPr>
              <a:t>Это позволяет браузерам внедрять стили которые еще не </a:t>
            </a:r>
            <a:r>
              <a:rPr lang="ru-RU" dirty="0">
                <a:solidFill>
                  <a:schemeClr val="tx1">
                    <a:lumMod val="65000"/>
                    <a:lumOff val="35000"/>
                  </a:schemeClr>
                </a:solidFill>
                <a:latin typeface="Candara" panose="020E0502030303020204" pitchFamily="34" charset="0"/>
              </a:rPr>
              <a:t>  </a:t>
            </a:r>
          </a:p>
          <a:p>
            <a:pPr marL="0" marR="0" lvl="0" indent="0" algn="ctr" rtl="0">
              <a:lnSpc>
                <a:spcPct val="110000"/>
              </a:lnSpc>
              <a:spcBef>
                <a:spcPts val="0"/>
              </a:spcBef>
              <a:spcAft>
                <a:spcPts val="0"/>
              </a:spcAft>
              <a:buClr>
                <a:srgbClr val="000000"/>
              </a:buClr>
              <a:buSzPts val="2000"/>
              <a:buFont typeface="Arial"/>
              <a:buNone/>
            </a:pPr>
            <a:r>
              <a:rPr lang="ru-RU" b="0" i="0" dirty="0">
                <a:solidFill>
                  <a:schemeClr val="tx1">
                    <a:lumMod val="65000"/>
                    <a:lumOff val="35000"/>
                  </a:schemeClr>
                </a:solidFill>
                <a:effectLst/>
                <a:latin typeface="Candara" panose="020E0502030303020204" pitchFamily="34" charset="0"/>
              </a:rPr>
              <a:t> </a:t>
            </a:r>
            <a:r>
              <a:rPr lang="ru-RU" dirty="0">
                <a:solidFill>
                  <a:schemeClr val="tx1">
                    <a:lumMod val="65000"/>
                    <a:lumOff val="35000"/>
                  </a:schemeClr>
                </a:solidFill>
                <a:latin typeface="Candara" panose="020E0502030303020204" pitchFamily="34" charset="0"/>
              </a:rPr>
              <a:t>          </a:t>
            </a:r>
            <a:r>
              <a:rPr lang="ru-RU" b="0" i="0" dirty="0">
                <a:solidFill>
                  <a:schemeClr val="tx1">
                    <a:lumMod val="65000"/>
                    <a:lumOff val="35000"/>
                  </a:schemeClr>
                </a:solidFill>
                <a:effectLst/>
                <a:latin typeface="Candara" panose="020E0502030303020204" pitchFamily="34" charset="0"/>
              </a:rPr>
              <a:t>были приняты в спецификацию и находятся в </a:t>
            </a:r>
          </a:p>
          <a:p>
            <a:pPr marL="0" marR="0" lvl="0" indent="0" algn="ctr" rtl="0">
              <a:lnSpc>
                <a:spcPct val="110000"/>
              </a:lnSpc>
              <a:spcBef>
                <a:spcPts val="0"/>
              </a:spcBef>
              <a:spcAft>
                <a:spcPts val="0"/>
              </a:spcAft>
              <a:buClr>
                <a:srgbClr val="000000"/>
              </a:buClr>
              <a:buSzPts val="2000"/>
              <a:buFont typeface="Arial"/>
              <a:buNone/>
            </a:pPr>
            <a:r>
              <a:rPr lang="ru-RU" b="0" i="0" dirty="0">
                <a:solidFill>
                  <a:schemeClr val="tx1">
                    <a:lumMod val="65000"/>
                    <a:lumOff val="35000"/>
                  </a:schemeClr>
                </a:solidFill>
                <a:effectLst/>
                <a:latin typeface="Candara" panose="020E0502030303020204" pitchFamily="34" charset="0"/>
              </a:rPr>
              <a:t>              стадии тестирования или разработке</a:t>
            </a:r>
            <a:endParaRPr b="0" i="0" u="none" strike="noStrike" cap="none" dirty="0">
              <a:solidFill>
                <a:schemeClr val="tx1">
                  <a:lumMod val="65000"/>
                  <a:lumOff val="35000"/>
                </a:schemeClr>
              </a:solidFill>
              <a:latin typeface="Candara" panose="020E0502030303020204" pitchFamily="34"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4" name="Google Shape;204;p12"/>
          <p:cNvPicPr preferRelativeResize="0"/>
          <p:nvPr/>
        </p:nvPicPr>
        <p:blipFill rotWithShape="1">
          <a:blip r:embed="rId3">
            <a:alphaModFix/>
          </a:blip>
          <a:srcRect/>
          <a:stretch/>
        </p:blipFill>
        <p:spPr>
          <a:xfrm>
            <a:off x="-4144" y="5933388"/>
            <a:ext cx="12192000" cy="924612"/>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4483624" y="4238020"/>
            <a:ext cx="3817375" cy="2619980"/>
          </a:xfrm>
          <a:prstGeom prst="rect">
            <a:avLst/>
          </a:prstGeom>
          <a:noFill/>
          <a:ln>
            <a:noFill/>
          </a:ln>
        </p:spPr>
      </p:pic>
      <p:grpSp>
        <p:nvGrpSpPr>
          <p:cNvPr id="19" name="Группа 18">
            <a:extLst>
              <a:ext uri="{FF2B5EF4-FFF2-40B4-BE49-F238E27FC236}">
                <a16:creationId xmlns:a16="http://schemas.microsoft.com/office/drawing/2014/main" id="{0E449F1B-32E3-4933-A83C-28F95421DA16}"/>
              </a:ext>
            </a:extLst>
          </p:cNvPr>
          <p:cNvGrpSpPr/>
          <p:nvPr/>
        </p:nvGrpSpPr>
        <p:grpSpPr>
          <a:xfrm>
            <a:off x="2241751" y="1962050"/>
            <a:ext cx="871281" cy="1399452"/>
            <a:chOff x="5437261" y="669549"/>
            <a:chExt cx="1755170" cy="1993750"/>
          </a:xfrm>
        </p:grpSpPr>
        <p:sp>
          <p:nvSpPr>
            <p:cNvPr id="208" name="Google Shape;208;p12"/>
            <p:cNvSpPr txBox="1"/>
            <p:nvPr/>
          </p:nvSpPr>
          <p:spPr>
            <a:xfrm>
              <a:off x="5484583" y="2105516"/>
              <a:ext cx="1660524" cy="55778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i="0" u="none" strike="noStrike" cap="none" dirty="0">
                  <a:solidFill>
                    <a:schemeClr val="accent1"/>
                  </a:solidFill>
                  <a:latin typeface="+mn-lt"/>
                  <a:ea typeface="Playfair Display"/>
                  <a:cs typeface="Playfair Display"/>
                  <a:sym typeface="Playfair Display"/>
                </a:rPr>
                <a:t>65%</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US" dirty="0">
                  <a:solidFill>
                    <a:schemeClr val="tx1">
                      <a:lumMod val="95000"/>
                      <a:lumOff val="5000"/>
                    </a:schemeClr>
                  </a:solidFill>
                  <a:latin typeface="+mn-lt"/>
                  <a:ea typeface="Playfair Display"/>
                  <a:cs typeface="Playfair Display"/>
                  <a:sym typeface="Rubik Light"/>
                </a:rPr>
                <a:t>Chrome</a:t>
              </a:r>
              <a:endParaRPr b="1" i="0" u="none" strike="noStrike" cap="none" dirty="0">
                <a:solidFill>
                  <a:schemeClr val="tx1">
                    <a:lumMod val="95000"/>
                    <a:lumOff val="5000"/>
                  </a:schemeClr>
                </a:solidFill>
                <a:latin typeface="+mn-lt"/>
                <a:ea typeface="Playfair Display"/>
                <a:cs typeface="Playfair Display"/>
                <a:sym typeface="Playfair Display"/>
              </a:endParaRPr>
            </a:p>
          </p:txBody>
        </p:sp>
        <p:pic>
          <p:nvPicPr>
            <p:cNvPr id="3" name="Рисунок 2">
              <a:extLst>
                <a:ext uri="{FF2B5EF4-FFF2-40B4-BE49-F238E27FC236}">
                  <a16:creationId xmlns:a16="http://schemas.microsoft.com/office/drawing/2014/main" id="{CFC6C3A8-6B8C-4DA1-A387-AD7AB4B751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7261" y="669549"/>
              <a:ext cx="1755170" cy="1168654"/>
            </a:xfrm>
            <a:prstGeom prst="rect">
              <a:avLst/>
            </a:prstGeom>
          </p:spPr>
        </p:pic>
      </p:grpSp>
      <p:grpSp>
        <p:nvGrpSpPr>
          <p:cNvPr id="20" name="Группа 19">
            <a:extLst>
              <a:ext uri="{FF2B5EF4-FFF2-40B4-BE49-F238E27FC236}">
                <a16:creationId xmlns:a16="http://schemas.microsoft.com/office/drawing/2014/main" id="{EC6E34B0-B4F4-403F-A60F-572492C6C5CB}"/>
              </a:ext>
            </a:extLst>
          </p:cNvPr>
          <p:cNvGrpSpPr/>
          <p:nvPr/>
        </p:nvGrpSpPr>
        <p:grpSpPr>
          <a:xfrm>
            <a:off x="2906485" y="320435"/>
            <a:ext cx="871281" cy="1300286"/>
            <a:chOff x="8096397" y="925345"/>
            <a:chExt cx="1040436" cy="1522893"/>
          </a:xfrm>
        </p:grpSpPr>
        <p:sp>
          <p:nvSpPr>
            <p:cNvPr id="210" name="Google Shape;210;p12"/>
            <p:cNvSpPr txBox="1"/>
            <p:nvPr/>
          </p:nvSpPr>
          <p:spPr>
            <a:xfrm>
              <a:off x="8096397" y="1941075"/>
              <a:ext cx="1040436" cy="5071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5%</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Firefox</a:t>
              </a:r>
              <a:endParaRPr b="0" i="0" u="none" strike="noStrike" cap="none" dirty="0">
                <a:solidFill>
                  <a:schemeClr val="tx1">
                    <a:lumMod val="95000"/>
                    <a:lumOff val="5000"/>
                  </a:schemeClr>
                </a:solidFill>
                <a:latin typeface="+mn-lt"/>
                <a:ea typeface="Rubik Light"/>
                <a:cs typeface="Rubik Light"/>
                <a:sym typeface="Rubik Light"/>
              </a:endParaRPr>
            </a:p>
          </p:txBody>
        </p:sp>
        <p:pic>
          <p:nvPicPr>
            <p:cNvPr id="5" name="Рисунок 4">
              <a:extLst>
                <a:ext uri="{FF2B5EF4-FFF2-40B4-BE49-F238E27FC236}">
                  <a16:creationId xmlns:a16="http://schemas.microsoft.com/office/drawing/2014/main" id="{D72E8D47-9E9E-4F11-97F8-A47EF748B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3377" y="925345"/>
              <a:ext cx="846473" cy="894792"/>
            </a:xfrm>
            <a:prstGeom prst="rect">
              <a:avLst/>
            </a:prstGeom>
          </p:spPr>
        </p:pic>
      </p:grpSp>
      <p:grpSp>
        <p:nvGrpSpPr>
          <p:cNvPr id="25" name="Группа 24">
            <a:extLst>
              <a:ext uri="{FF2B5EF4-FFF2-40B4-BE49-F238E27FC236}">
                <a16:creationId xmlns:a16="http://schemas.microsoft.com/office/drawing/2014/main" id="{21303D59-50CD-47EA-AD52-577C45C3F5BD}"/>
              </a:ext>
            </a:extLst>
          </p:cNvPr>
          <p:cNvGrpSpPr/>
          <p:nvPr/>
        </p:nvGrpSpPr>
        <p:grpSpPr>
          <a:xfrm>
            <a:off x="2771215" y="3914738"/>
            <a:ext cx="824298" cy="1339484"/>
            <a:chOff x="10341360" y="2165001"/>
            <a:chExt cx="923754" cy="1482588"/>
          </a:xfrm>
        </p:grpSpPr>
        <p:sp>
          <p:nvSpPr>
            <p:cNvPr id="209" name="Google Shape;209;p12"/>
            <p:cNvSpPr txBox="1"/>
            <p:nvPr/>
          </p:nvSpPr>
          <p:spPr>
            <a:xfrm>
              <a:off x="10341360" y="2936512"/>
              <a:ext cx="923754" cy="711077"/>
            </a:xfrm>
            <a:prstGeom prst="rect">
              <a:avLst/>
            </a:prstGeom>
            <a:noFill/>
            <a:ln>
              <a:noFill/>
            </a:ln>
          </p:spPr>
          <p:txBody>
            <a:bodyPr spcFirstLastPara="1" wrap="square" lIns="91425" tIns="45700" rIns="91425" bIns="45700" anchor="b" anchorCtr="0">
              <a:noAutofit/>
            </a:bodyPr>
            <a:lstStyle/>
            <a:p>
              <a:pPr algn="ctr">
                <a:lnSpc>
                  <a:spcPct val="90000"/>
                </a:lnSpc>
                <a:buSzPts val="6000"/>
              </a:pPr>
              <a:r>
                <a:rPr lang="en-GB" b="1" i="0" u="none" strike="noStrike" cap="none" dirty="0">
                  <a:solidFill>
                    <a:schemeClr val="accent1"/>
                  </a:solidFill>
                  <a:latin typeface="+mn-lt"/>
                  <a:ea typeface="Playfair Display"/>
                  <a:cs typeface="Playfair Display"/>
                  <a:sym typeface="Playfair Display"/>
                </a:rPr>
                <a:t>1%</a:t>
              </a:r>
            </a:p>
            <a:p>
              <a:pPr algn="ctr">
                <a:lnSpc>
                  <a:spcPct val="90000"/>
                </a:lnSpc>
                <a:buSzPts val="6000"/>
              </a:pPr>
              <a:r>
                <a:rPr lang="en-US" sz="1200" dirty="0">
                  <a:solidFill>
                    <a:schemeClr val="tx1"/>
                  </a:solidFill>
                  <a:latin typeface="+mn-lt"/>
                </a:rPr>
                <a:t>Internet Explorer</a:t>
              </a:r>
            </a:p>
          </p:txBody>
        </p:sp>
        <p:pic>
          <p:nvPicPr>
            <p:cNvPr id="7" name="Рисунок 6">
              <a:extLst>
                <a:ext uri="{FF2B5EF4-FFF2-40B4-BE49-F238E27FC236}">
                  <a16:creationId xmlns:a16="http://schemas.microsoft.com/office/drawing/2014/main" id="{99A203ED-1A31-419F-B9A9-88517833A6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33058" y="2165001"/>
              <a:ext cx="740360" cy="711077"/>
            </a:xfrm>
            <a:prstGeom prst="rect">
              <a:avLst/>
            </a:prstGeom>
          </p:spPr>
        </p:pic>
      </p:grpSp>
      <p:grpSp>
        <p:nvGrpSpPr>
          <p:cNvPr id="27" name="Группа 26">
            <a:extLst>
              <a:ext uri="{FF2B5EF4-FFF2-40B4-BE49-F238E27FC236}">
                <a16:creationId xmlns:a16="http://schemas.microsoft.com/office/drawing/2014/main" id="{024717E5-8674-441E-BDDD-E5A1C99F2AA0}"/>
              </a:ext>
            </a:extLst>
          </p:cNvPr>
          <p:cNvGrpSpPr/>
          <p:nvPr/>
        </p:nvGrpSpPr>
        <p:grpSpPr>
          <a:xfrm>
            <a:off x="3965811" y="3198325"/>
            <a:ext cx="824298" cy="1255043"/>
            <a:chOff x="988661" y="4011142"/>
            <a:chExt cx="853811" cy="1449636"/>
          </a:xfrm>
        </p:grpSpPr>
        <p:sp>
          <p:nvSpPr>
            <p:cNvPr id="207" name="Google Shape;207;p12"/>
            <p:cNvSpPr txBox="1"/>
            <p:nvPr/>
          </p:nvSpPr>
          <p:spPr>
            <a:xfrm>
              <a:off x="988661" y="4754219"/>
              <a:ext cx="853811" cy="706559"/>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200" b="0" i="0" u="none" strike="noStrike" cap="none" dirty="0">
                  <a:solidFill>
                    <a:schemeClr val="tx1">
                      <a:lumMod val="95000"/>
                      <a:lumOff val="5000"/>
                    </a:schemeClr>
                  </a:solidFill>
                  <a:latin typeface="+mn-lt"/>
                  <a:ea typeface="Rubik Light"/>
                  <a:cs typeface="Rubik Light"/>
                  <a:sym typeface="Rubik Light"/>
                </a:rPr>
                <a:t>Microsoft</a:t>
              </a:r>
            </a:p>
            <a:p>
              <a:pPr marL="0" marR="0" lvl="0" indent="0" algn="ctr" rtl="0">
                <a:lnSpc>
                  <a:spcPct val="90000"/>
                </a:lnSpc>
                <a:spcBef>
                  <a:spcPts val="0"/>
                </a:spcBef>
                <a:spcAft>
                  <a:spcPts val="0"/>
                </a:spcAft>
                <a:buClr>
                  <a:srgbClr val="000000"/>
                </a:buClr>
                <a:buSzPts val="1800"/>
                <a:buFont typeface="Arial"/>
                <a:buNone/>
              </a:pPr>
              <a:r>
                <a:rPr lang="en-GB" sz="1200" b="0" i="0" u="none" strike="noStrike" cap="none" dirty="0">
                  <a:solidFill>
                    <a:schemeClr val="tx1">
                      <a:lumMod val="95000"/>
                      <a:lumOff val="5000"/>
                    </a:schemeClr>
                  </a:solidFill>
                  <a:latin typeface="+mn-lt"/>
                  <a:ea typeface="Rubik Light"/>
                  <a:cs typeface="Rubik Light"/>
                  <a:sym typeface="Rubik Light"/>
                </a:rPr>
                <a:t>edge</a:t>
              </a:r>
              <a:endParaRPr sz="1200" b="1" i="0" u="none" strike="noStrike" cap="none" dirty="0">
                <a:solidFill>
                  <a:schemeClr val="tx1">
                    <a:lumMod val="95000"/>
                    <a:lumOff val="5000"/>
                  </a:schemeClr>
                </a:solidFill>
                <a:latin typeface="+mn-lt"/>
                <a:ea typeface="Rubik Light"/>
                <a:cs typeface="Rubik Light"/>
                <a:sym typeface="Rubik Light"/>
              </a:endParaRPr>
            </a:p>
          </p:txBody>
        </p:sp>
        <p:pic>
          <p:nvPicPr>
            <p:cNvPr id="9" name="Рисунок 8">
              <a:extLst>
                <a:ext uri="{FF2B5EF4-FFF2-40B4-BE49-F238E27FC236}">
                  <a16:creationId xmlns:a16="http://schemas.microsoft.com/office/drawing/2014/main" id="{7159AD71-7D61-4554-97F3-E39CA22BF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2874" y="4011142"/>
              <a:ext cx="645384" cy="699377"/>
            </a:xfrm>
            <a:prstGeom prst="rect">
              <a:avLst/>
            </a:prstGeom>
          </p:spPr>
        </p:pic>
      </p:grpSp>
      <p:grpSp>
        <p:nvGrpSpPr>
          <p:cNvPr id="24" name="Группа 23">
            <a:extLst>
              <a:ext uri="{FF2B5EF4-FFF2-40B4-BE49-F238E27FC236}">
                <a16:creationId xmlns:a16="http://schemas.microsoft.com/office/drawing/2014/main" id="{3251F1DA-6411-431A-89EE-1CECBB8F22FA}"/>
              </a:ext>
            </a:extLst>
          </p:cNvPr>
          <p:cNvGrpSpPr/>
          <p:nvPr/>
        </p:nvGrpSpPr>
        <p:grpSpPr>
          <a:xfrm>
            <a:off x="411808" y="2081113"/>
            <a:ext cx="694527" cy="1139792"/>
            <a:chOff x="439690" y="1985582"/>
            <a:chExt cx="884804" cy="1139792"/>
          </a:xfrm>
        </p:grpSpPr>
        <p:sp>
          <p:nvSpPr>
            <p:cNvPr id="206" name="Google Shape;206;p12"/>
            <p:cNvSpPr txBox="1"/>
            <p:nvPr/>
          </p:nvSpPr>
          <p:spPr>
            <a:xfrm>
              <a:off x="439690" y="2641019"/>
              <a:ext cx="884804" cy="48435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Opera</a:t>
              </a:r>
              <a:endParaRPr b="1" i="0" u="none" strike="noStrike" cap="none" dirty="0">
                <a:solidFill>
                  <a:schemeClr val="tx1">
                    <a:lumMod val="95000"/>
                    <a:lumOff val="5000"/>
                  </a:schemeClr>
                </a:solidFill>
                <a:latin typeface="+mn-lt"/>
                <a:ea typeface="Playfair Display"/>
                <a:cs typeface="Playfair Display"/>
                <a:sym typeface="Playfair Display"/>
              </a:endParaRPr>
            </a:p>
          </p:txBody>
        </p:sp>
        <p:pic>
          <p:nvPicPr>
            <p:cNvPr id="11" name="Рисунок 10">
              <a:extLst>
                <a:ext uri="{FF2B5EF4-FFF2-40B4-BE49-F238E27FC236}">
                  <a16:creationId xmlns:a16="http://schemas.microsoft.com/office/drawing/2014/main" id="{B6243135-7F6F-4865-AC74-8346A27310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2612" y="1985582"/>
              <a:ext cx="698958" cy="559783"/>
            </a:xfrm>
            <a:prstGeom prst="rect">
              <a:avLst/>
            </a:prstGeom>
          </p:spPr>
        </p:pic>
      </p:grpSp>
      <p:grpSp>
        <p:nvGrpSpPr>
          <p:cNvPr id="18" name="Группа 17">
            <a:extLst>
              <a:ext uri="{FF2B5EF4-FFF2-40B4-BE49-F238E27FC236}">
                <a16:creationId xmlns:a16="http://schemas.microsoft.com/office/drawing/2014/main" id="{1EB4E138-76D2-4645-B3EE-FC8059892D37}"/>
              </a:ext>
            </a:extLst>
          </p:cNvPr>
          <p:cNvGrpSpPr/>
          <p:nvPr/>
        </p:nvGrpSpPr>
        <p:grpSpPr>
          <a:xfrm>
            <a:off x="1106335" y="320435"/>
            <a:ext cx="734368" cy="1243964"/>
            <a:chOff x="3042277" y="625139"/>
            <a:chExt cx="1343238" cy="1947695"/>
          </a:xfrm>
        </p:grpSpPr>
        <p:pic>
          <p:nvPicPr>
            <p:cNvPr id="13" name="Рисунок 12">
              <a:extLst>
                <a:ext uri="{FF2B5EF4-FFF2-40B4-BE49-F238E27FC236}">
                  <a16:creationId xmlns:a16="http://schemas.microsoft.com/office/drawing/2014/main" id="{69A47B63-0BED-4940-AC92-C82D3E98F44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42277" y="625139"/>
              <a:ext cx="1296568" cy="1032166"/>
            </a:xfrm>
            <a:prstGeom prst="rect">
              <a:avLst/>
            </a:prstGeom>
          </p:spPr>
        </p:pic>
        <p:sp>
          <p:nvSpPr>
            <p:cNvPr id="26" name="Google Shape;206;p12">
              <a:extLst>
                <a:ext uri="{FF2B5EF4-FFF2-40B4-BE49-F238E27FC236}">
                  <a16:creationId xmlns:a16="http://schemas.microsoft.com/office/drawing/2014/main" id="{AE7B9629-95E6-4194-A22E-E3BC89AF5B27}"/>
                </a:ext>
              </a:extLst>
            </p:cNvPr>
            <p:cNvSpPr txBox="1"/>
            <p:nvPr/>
          </p:nvSpPr>
          <p:spPr>
            <a:xfrm>
              <a:off x="3088949" y="2015050"/>
              <a:ext cx="1296566" cy="55778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i="0" u="none" strike="noStrike" cap="none" dirty="0">
                  <a:solidFill>
                    <a:schemeClr val="accent1"/>
                  </a:solidFill>
                  <a:latin typeface="+mn-lt"/>
                  <a:ea typeface="Playfair Display"/>
                  <a:cs typeface="Playfair Display"/>
                  <a:sym typeface="Playfair Display"/>
                </a:rPr>
                <a:t>18%</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Safari</a:t>
              </a:r>
            </a:p>
          </p:txBody>
        </p:sp>
      </p:grpSp>
      <p:grpSp>
        <p:nvGrpSpPr>
          <p:cNvPr id="23" name="Группа 22">
            <a:extLst>
              <a:ext uri="{FF2B5EF4-FFF2-40B4-BE49-F238E27FC236}">
                <a16:creationId xmlns:a16="http://schemas.microsoft.com/office/drawing/2014/main" id="{C97902AF-41CD-4008-AB86-6E1C9B8C77D2}"/>
              </a:ext>
            </a:extLst>
          </p:cNvPr>
          <p:cNvGrpSpPr/>
          <p:nvPr/>
        </p:nvGrpSpPr>
        <p:grpSpPr>
          <a:xfrm>
            <a:off x="4189586" y="1268477"/>
            <a:ext cx="871281" cy="1425488"/>
            <a:chOff x="3313250" y="2717157"/>
            <a:chExt cx="871281" cy="1425488"/>
          </a:xfrm>
        </p:grpSpPr>
        <p:pic>
          <p:nvPicPr>
            <p:cNvPr id="22" name="Рисунок 21">
              <a:hlinkClick r:id="rId17"/>
              <a:extLst>
                <a:ext uri="{FF2B5EF4-FFF2-40B4-BE49-F238E27FC236}">
                  <a16:creationId xmlns:a16="http://schemas.microsoft.com/office/drawing/2014/main" id="{38BD98C1-53B3-41C3-8084-318C4792D1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06248" y="2717157"/>
              <a:ext cx="693573" cy="693573"/>
            </a:xfrm>
            <a:prstGeom prst="rect">
              <a:avLst/>
            </a:prstGeom>
          </p:spPr>
        </p:pic>
        <p:sp>
          <p:nvSpPr>
            <p:cNvPr id="36" name="Google Shape;206;p12">
              <a:extLst>
                <a:ext uri="{FF2B5EF4-FFF2-40B4-BE49-F238E27FC236}">
                  <a16:creationId xmlns:a16="http://schemas.microsoft.com/office/drawing/2014/main" id="{45002C82-976C-4AAA-81EA-91EF0488B2DD}"/>
                </a:ext>
              </a:extLst>
            </p:cNvPr>
            <p:cNvSpPr txBox="1"/>
            <p:nvPr/>
          </p:nvSpPr>
          <p:spPr>
            <a:xfrm>
              <a:off x="3313250" y="3537149"/>
              <a:ext cx="871281" cy="60549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3%</a:t>
              </a:r>
              <a:endParaRPr b="0" i="0" u="none" strike="noStrike" cap="none" dirty="0">
                <a:solidFill>
                  <a:schemeClr val="accent1"/>
                </a:solidFill>
                <a:latin typeface="+mn-lt"/>
                <a:ea typeface="Arial"/>
                <a:cs typeface="Arial"/>
                <a:sym typeface="Arial"/>
              </a:endParaRPr>
            </a:p>
            <a:p>
              <a:pPr algn="ctr">
                <a:lnSpc>
                  <a:spcPct val="90000"/>
                </a:lnSpc>
                <a:buSzPts val="1800"/>
              </a:pPr>
              <a:r>
                <a:rPr lang="en-US" sz="1200" i="0" dirty="0">
                  <a:solidFill>
                    <a:schemeClr val="tx1">
                      <a:lumMod val="95000"/>
                      <a:lumOff val="5000"/>
                    </a:schemeClr>
                  </a:solidFill>
                  <a:effectLst/>
                  <a:latin typeface="+mn-lt"/>
                </a:rPr>
                <a:t>Samsung</a:t>
              </a:r>
            </a:p>
            <a:p>
              <a:pPr algn="ctr">
                <a:lnSpc>
                  <a:spcPct val="90000"/>
                </a:lnSpc>
                <a:buSzPts val="1800"/>
              </a:pPr>
              <a:r>
                <a:rPr lang="en-US" sz="1200" i="0" dirty="0">
                  <a:solidFill>
                    <a:schemeClr val="tx1">
                      <a:lumMod val="95000"/>
                      <a:lumOff val="5000"/>
                    </a:schemeClr>
                  </a:solidFill>
                  <a:effectLst/>
                  <a:latin typeface="+mn-lt"/>
                </a:rPr>
                <a:t>Internet</a:t>
              </a:r>
            </a:p>
          </p:txBody>
        </p:sp>
      </p:grpSp>
      <p:sp>
        <p:nvSpPr>
          <p:cNvPr id="44" name="TextBox 43">
            <a:extLst>
              <a:ext uri="{FF2B5EF4-FFF2-40B4-BE49-F238E27FC236}">
                <a16:creationId xmlns:a16="http://schemas.microsoft.com/office/drawing/2014/main" id="{27407633-8783-4A39-A2A4-22F73492AF48}"/>
              </a:ext>
            </a:extLst>
          </p:cNvPr>
          <p:cNvSpPr txBox="1"/>
          <p:nvPr/>
        </p:nvSpPr>
        <p:spPr>
          <a:xfrm>
            <a:off x="471425" y="6152193"/>
            <a:ext cx="3078893" cy="400110"/>
          </a:xfrm>
          <a:prstGeom prst="rect">
            <a:avLst/>
          </a:prstGeom>
          <a:noFill/>
        </p:spPr>
        <p:txBody>
          <a:bodyPr wrap="square">
            <a:spAutoFit/>
          </a:bodyPr>
          <a:lstStyle/>
          <a:p>
            <a:pPr algn="ctr"/>
            <a:r>
              <a:rPr lang="ru-RU" sz="2000" b="1" i="0" dirty="0">
                <a:solidFill>
                  <a:schemeClr val="bg1">
                    <a:lumMod val="50000"/>
                  </a:schemeClr>
                </a:solidFill>
                <a:effectLst/>
                <a:latin typeface="Monotype Corsiva" panose="03010101010201010101" pitchFamily="66" charset="0"/>
              </a:rPr>
              <a:t>с декабря 2019 по январь 2021</a:t>
            </a:r>
          </a:p>
        </p:txBody>
      </p:sp>
      <p:sp>
        <p:nvSpPr>
          <p:cNvPr id="39" name="Google Shape;136;p6">
            <a:extLst>
              <a:ext uri="{FF2B5EF4-FFF2-40B4-BE49-F238E27FC236}">
                <a16:creationId xmlns:a16="http://schemas.microsoft.com/office/drawing/2014/main" id="{59EC0E84-4871-4F4E-828E-AD9F3B313ADC}"/>
              </a:ext>
            </a:extLst>
          </p:cNvPr>
          <p:cNvSpPr txBox="1"/>
          <p:nvPr/>
        </p:nvSpPr>
        <p:spPr>
          <a:xfrm>
            <a:off x="4790110" y="168778"/>
            <a:ext cx="7142810" cy="810886"/>
          </a:xfrm>
          <a:prstGeom prst="rect">
            <a:avLst/>
          </a:prstGeom>
          <a:noFill/>
          <a:ln>
            <a:noFill/>
          </a:ln>
        </p:spPr>
        <p:txBody>
          <a:bodyPr spcFirstLastPara="1" wrap="square" lIns="91425" tIns="45700" rIns="91425" bIns="45700" anchor="t" anchorCtr="0">
            <a:noAutofit/>
          </a:bodyPr>
          <a:lstStyle/>
          <a:p>
            <a:pPr algn="ctr"/>
            <a:r>
              <a:rPr lang="ru-RU" sz="3200" b="1" i="0" dirty="0">
                <a:solidFill>
                  <a:schemeClr val="accent2"/>
                </a:solidFill>
                <a:effectLst/>
                <a:latin typeface="Candara" panose="020E0502030303020204" pitchFamily="34" charset="0"/>
              </a:rPr>
              <a:t>Причины появления префиксов</a:t>
            </a:r>
          </a:p>
        </p:txBody>
      </p:sp>
      <p:sp>
        <p:nvSpPr>
          <p:cNvPr id="42" name="TextBox 41">
            <a:extLst>
              <a:ext uri="{FF2B5EF4-FFF2-40B4-BE49-F238E27FC236}">
                <a16:creationId xmlns:a16="http://schemas.microsoft.com/office/drawing/2014/main" id="{14EE14DC-28CD-448E-83EF-885AC8FD45C0}"/>
              </a:ext>
            </a:extLst>
          </p:cNvPr>
          <p:cNvSpPr txBox="1"/>
          <p:nvPr/>
        </p:nvSpPr>
        <p:spPr>
          <a:xfrm>
            <a:off x="5565685" y="979664"/>
            <a:ext cx="6094476" cy="3139321"/>
          </a:xfrm>
          <a:prstGeom prst="rect">
            <a:avLst/>
          </a:prstGeom>
          <a:noFill/>
        </p:spPr>
        <p:txBody>
          <a:bodyPr wrap="square">
            <a:spAutoFit/>
          </a:bodyPr>
          <a:lstStyle/>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включения в браузер экспериментальных свойств CSS, которые стандартом ещё не утверждены. Таким образом, производители браузеров производят тестирование и вносят предложения перед утверждением свойств CSS в стандарте.</a:t>
            </a:r>
            <a:endParaRPr lang="en-US"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endPar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решения проблем с кроссбраузерностью.</a:t>
            </a:r>
            <a:endParaRPr lang="en-US"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endPar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создания собственных свойств, которые не входят в стандарт CSS, но возможно появятся в нём через некоторое время.</a:t>
            </a:r>
          </a:p>
        </p:txBody>
      </p:sp>
      <p:grpSp>
        <p:nvGrpSpPr>
          <p:cNvPr id="17" name="Группа 16">
            <a:extLst>
              <a:ext uri="{FF2B5EF4-FFF2-40B4-BE49-F238E27FC236}">
                <a16:creationId xmlns:a16="http://schemas.microsoft.com/office/drawing/2014/main" id="{46138E2C-B9CB-44D5-86B4-A0337CB5F6FF}"/>
              </a:ext>
            </a:extLst>
          </p:cNvPr>
          <p:cNvGrpSpPr/>
          <p:nvPr/>
        </p:nvGrpSpPr>
        <p:grpSpPr>
          <a:xfrm>
            <a:off x="371516" y="3846932"/>
            <a:ext cx="1437036" cy="1338350"/>
            <a:chOff x="371516" y="3846932"/>
            <a:chExt cx="1437036" cy="1338350"/>
          </a:xfrm>
        </p:grpSpPr>
        <p:grpSp>
          <p:nvGrpSpPr>
            <p:cNvPr id="8" name="Группа 7">
              <a:extLst>
                <a:ext uri="{FF2B5EF4-FFF2-40B4-BE49-F238E27FC236}">
                  <a16:creationId xmlns:a16="http://schemas.microsoft.com/office/drawing/2014/main" id="{3019CEA9-C1E6-4492-B70D-DDE2A40EFBD2}"/>
                </a:ext>
              </a:extLst>
            </p:cNvPr>
            <p:cNvGrpSpPr/>
            <p:nvPr/>
          </p:nvGrpSpPr>
          <p:grpSpPr>
            <a:xfrm>
              <a:off x="371516" y="3846932"/>
              <a:ext cx="1437036" cy="1338350"/>
              <a:chOff x="863264" y="3802108"/>
              <a:chExt cx="1437036" cy="1338350"/>
            </a:xfrm>
          </p:grpSpPr>
          <p:pic>
            <p:nvPicPr>
              <p:cNvPr id="15" name="Рисунок 14">
                <a:hlinkClick r:id="rId20"/>
                <a:extLst>
                  <a:ext uri="{FF2B5EF4-FFF2-40B4-BE49-F238E27FC236}">
                    <a16:creationId xmlns:a16="http://schemas.microsoft.com/office/drawing/2014/main" id="{AB4B81B7-E73C-48B2-BFC6-40CA333D1C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72318" y="3802108"/>
                <a:ext cx="681268" cy="484355"/>
              </a:xfrm>
              <a:prstGeom prst="rect">
                <a:avLst/>
              </a:prstGeom>
            </p:spPr>
          </p:pic>
          <p:sp>
            <p:nvSpPr>
              <p:cNvPr id="41" name="Google Shape;206;p12">
                <a:extLst>
                  <a:ext uri="{FF2B5EF4-FFF2-40B4-BE49-F238E27FC236}">
                    <a16:creationId xmlns:a16="http://schemas.microsoft.com/office/drawing/2014/main" id="{524E82EC-E61D-4D24-8137-502A589F114D}"/>
                  </a:ext>
                </a:extLst>
              </p:cNvPr>
              <p:cNvSpPr txBox="1"/>
              <p:nvPr/>
            </p:nvSpPr>
            <p:spPr>
              <a:xfrm>
                <a:off x="863264" y="4656101"/>
                <a:ext cx="1437036" cy="484357"/>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algn="ctr">
                  <a:lnSpc>
                    <a:spcPct val="90000"/>
                  </a:lnSpc>
                  <a:buSzPts val="1800"/>
                </a:pPr>
                <a:r>
                  <a:rPr lang="en-US" i="0" dirty="0">
                    <a:solidFill>
                      <a:schemeClr val="tx1">
                        <a:lumMod val="95000"/>
                        <a:lumOff val="5000"/>
                      </a:schemeClr>
                    </a:solidFill>
                    <a:effectLst/>
                    <a:latin typeface="+mn-lt"/>
                  </a:rPr>
                  <a:t>Other</a:t>
                </a:r>
              </a:p>
            </p:txBody>
          </p:sp>
          <p:pic>
            <p:nvPicPr>
              <p:cNvPr id="4" name="Рисунок 3">
                <a:hlinkClick r:id="rId23"/>
                <a:extLst>
                  <a:ext uri="{FF2B5EF4-FFF2-40B4-BE49-F238E27FC236}">
                    <a16:creationId xmlns:a16="http://schemas.microsoft.com/office/drawing/2014/main" id="{9C75B6D4-67A6-4B97-91F0-C369CFF4B5D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8989" y="3855247"/>
                <a:ext cx="572777" cy="572777"/>
              </a:xfrm>
              <a:prstGeom prst="rect">
                <a:avLst/>
              </a:prstGeom>
            </p:spPr>
          </p:pic>
        </p:grpSp>
        <p:pic>
          <p:nvPicPr>
            <p:cNvPr id="16" name="Рисунок 15">
              <a:hlinkClick r:id="rId26"/>
              <a:extLst>
                <a:ext uri="{FF2B5EF4-FFF2-40B4-BE49-F238E27FC236}">
                  <a16:creationId xmlns:a16="http://schemas.microsoft.com/office/drawing/2014/main" id="{2D8660C8-7572-43DD-8C37-7D3871527FB6}"/>
                </a:ext>
              </a:extLst>
            </p:cNvPr>
            <p:cNvPicPr>
              <a:picLocks noChangeAspect="1"/>
            </p:cNvPicPr>
            <p:nvPr/>
          </p:nvPicPr>
          <p:blipFill>
            <a:blip r:embed="rId27"/>
            <a:stretch>
              <a:fillRect/>
            </a:stretch>
          </p:blipFill>
          <p:spPr>
            <a:xfrm>
              <a:off x="1223719" y="4319491"/>
              <a:ext cx="544063" cy="544063"/>
            </a:xfrm>
            <a:prstGeom prst="rect">
              <a:avLst/>
            </a:prstGeom>
          </p:spPr>
        </p:pic>
      </p:grpSp>
      <p:pic>
        <p:nvPicPr>
          <p:cNvPr id="46" name="Google Shape;331;p26">
            <a:hlinkClick r:id="rId28"/>
            <a:extLst>
              <a:ext uri="{FF2B5EF4-FFF2-40B4-BE49-F238E27FC236}">
                <a16:creationId xmlns:a16="http://schemas.microsoft.com/office/drawing/2014/main" id="{83755957-58A8-4BAF-88BB-BBD77F0E2247}"/>
              </a:ext>
            </a:extLst>
          </p:cNvPr>
          <p:cNvPicPr preferRelativeResize="0"/>
          <p:nvPr/>
        </p:nvPicPr>
        <p:blipFill rotWithShape="1">
          <a:blip r:embed="rId29">
            <a:alphaModFix/>
          </a:blip>
          <a:srcRect/>
          <a:stretch/>
        </p:blipFill>
        <p:spPr>
          <a:xfrm>
            <a:off x="3853758" y="6232481"/>
            <a:ext cx="326426" cy="326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7838243" y="286091"/>
            <a:ext cx="4104456" cy="3250729"/>
          </a:xfrm>
          <a:prstGeom prst="rect">
            <a:avLst/>
          </a:prstGeom>
          <a:noFill/>
          <a:ln>
            <a:noFill/>
          </a:ln>
        </p:spPr>
      </p:pic>
      <p:sp>
        <p:nvSpPr>
          <p:cNvPr id="6" name="TextBox 5">
            <a:extLst>
              <a:ext uri="{FF2B5EF4-FFF2-40B4-BE49-F238E27FC236}">
                <a16:creationId xmlns:a16="http://schemas.microsoft.com/office/drawing/2014/main" id="{BCF0EE70-72F7-42D0-B074-1F780D11569D}"/>
              </a:ext>
            </a:extLst>
          </p:cNvPr>
          <p:cNvSpPr txBox="1"/>
          <p:nvPr/>
        </p:nvSpPr>
        <p:spPr>
          <a:xfrm>
            <a:off x="55843" y="156667"/>
            <a:ext cx="6622749" cy="707886"/>
          </a:xfrm>
          <a:prstGeom prst="rect">
            <a:avLst/>
          </a:prstGeom>
          <a:noFill/>
        </p:spPr>
        <p:txBody>
          <a:bodyPr wrap="square">
            <a:spAutoFit/>
          </a:bodyPr>
          <a:lstStyle/>
          <a:p>
            <a:pPr algn="l"/>
            <a:r>
              <a:rPr lang="ru-RU" sz="4000" b="0" i="0" dirty="0">
                <a:solidFill>
                  <a:srgbClr val="FF6D54"/>
                </a:solidFill>
                <a:effectLst/>
                <a:latin typeface="Candara" panose="020E0502030303020204" pitchFamily="34" charset="0"/>
              </a:rPr>
              <a:t>Как использовать префиксы</a:t>
            </a:r>
            <a:endParaRPr lang="ru-RU" sz="4000" b="1" i="0" u="none" strike="noStrike" cap="none" dirty="0">
              <a:solidFill>
                <a:srgbClr val="FF6D54"/>
              </a:solidFill>
              <a:latin typeface="Candara" panose="020E0502030303020204" pitchFamily="34" charset="0"/>
              <a:ea typeface="Playfair Display"/>
              <a:cs typeface="Playfair Display"/>
              <a:sym typeface="Playfair Display"/>
            </a:endParaRPr>
          </a:p>
        </p:txBody>
      </p:sp>
      <p:sp>
        <p:nvSpPr>
          <p:cNvPr id="11" name="TextBox 10">
            <a:extLst>
              <a:ext uri="{FF2B5EF4-FFF2-40B4-BE49-F238E27FC236}">
                <a16:creationId xmlns:a16="http://schemas.microsoft.com/office/drawing/2014/main" id="{DD435BFB-ACD3-43F0-9968-03361D6FA0CE}"/>
              </a:ext>
            </a:extLst>
          </p:cNvPr>
          <p:cNvSpPr txBox="1"/>
          <p:nvPr/>
        </p:nvSpPr>
        <p:spPr>
          <a:xfrm>
            <a:off x="4701216" y="5380672"/>
            <a:ext cx="3392424"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accent1"/>
                </a:solidFill>
                <a:effectLst/>
                <a:latin typeface="Candara" panose="020E0502030303020204" pitchFamily="34" charset="0"/>
              </a:rPr>
              <a:t>-</a:t>
            </a:r>
            <a:r>
              <a:rPr kumimoji="0" lang="ru-RU" altLang="ru-RU" sz="1800" b="0" i="0" u="none" strike="noStrike" cap="none" normalizeH="0" baseline="0" dirty="0" err="1">
                <a:ln>
                  <a:noFill/>
                </a:ln>
                <a:solidFill>
                  <a:schemeClr val="accent1"/>
                </a:solidFill>
                <a:effectLst/>
                <a:latin typeface="Candara" panose="020E0502030303020204" pitchFamily="34" charset="0"/>
              </a:rPr>
              <a:t>webkit-</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accent1"/>
                </a:solidFill>
                <a:effectLst/>
                <a:latin typeface="Candara" panose="020E0502030303020204" pitchFamily="34" charset="0"/>
              </a:rPr>
              <a:t>-</a:t>
            </a:r>
            <a:r>
              <a:rPr kumimoji="0" lang="ru-RU" altLang="ru-RU" sz="1800" b="0" i="0" u="none" strike="noStrike" cap="none" normalizeH="0" baseline="0" dirty="0" err="1">
                <a:ln>
                  <a:noFill/>
                </a:ln>
                <a:solidFill>
                  <a:schemeClr val="accent1"/>
                </a:solidFill>
                <a:effectLst/>
                <a:latin typeface="Candara" panose="020E0502030303020204" pitchFamily="34" charset="0"/>
              </a:rPr>
              <a:t>moz-</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p>
        </p:txBody>
      </p:sp>
      <p:sp>
        <p:nvSpPr>
          <p:cNvPr id="13" name="TextBox 12">
            <a:extLst>
              <a:ext uri="{FF2B5EF4-FFF2-40B4-BE49-F238E27FC236}">
                <a16:creationId xmlns:a16="http://schemas.microsoft.com/office/drawing/2014/main" id="{7175A53B-8CB9-4D0E-99D8-D5D7752AE1D6}"/>
              </a:ext>
            </a:extLst>
          </p:cNvPr>
          <p:cNvSpPr txBox="1"/>
          <p:nvPr/>
        </p:nvSpPr>
        <p:spPr>
          <a:xfrm>
            <a:off x="2756264" y="888950"/>
            <a:ext cx="6622749" cy="307777"/>
          </a:xfrm>
          <a:prstGeom prst="rect">
            <a:avLst/>
          </a:prstGeom>
          <a:noFill/>
        </p:spPr>
        <p:txBody>
          <a:bodyPr wrap="square">
            <a:spAutoFit/>
          </a:bodyPr>
          <a:lstStyle/>
          <a:p>
            <a:r>
              <a:rPr lang="ru-RU" b="0" i="0" dirty="0">
                <a:solidFill>
                  <a:schemeClr val="tx1">
                    <a:lumMod val="75000"/>
                    <a:lumOff val="25000"/>
                  </a:schemeClr>
                </a:solidFill>
                <a:effectLst/>
                <a:latin typeface="Candara" panose="020E0502030303020204" pitchFamily="34" charset="0"/>
              </a:rPr>
              <a:t> список некоторых префиксов для наиболее распространенных браузеров.</a:t>
            </a:r>
            <a:endParaRPr lang="ru-RU" dirty="0">
              <a:solidFill>
                <a:schemeClr val="tx1">
                  <a:lumMod val="75000"/>
                  <a:lumOff val="25000"/>
                </a:schemeClr>
              </a:solidFill>
              <a:latin typeface="Candara" panose="020E0502030303020204" pitchFamily="34" charset="0"/>
            </a:endParaRPr>
          </a:p>
        </p:txBody>
      </p:sp>
      <p:sp>
        <p:nvSpPr>
          <p:cNvPr id="14" name="TextBox 13">
            <a:extLst>
              <a:ext uri="{FF2B5EF4-FFF2-40B4-BE49-F238E27FC236}">
                <a16:creationId xmlns:a16="http://schemas.microsoft.com/office/drawing/2014/main" id="{D7F689E2-A6F0-494D-B715-6D213023A061}"/>
              </a:ext>
            </a:extLst>
          </p:cNvPr>
          <p:cNvSpPr txBox="1"/>
          <p:nvPr/>
        </p:nvSpPr>
        <p:spPr>
          <a:xfrm>
            <a:off x="192578" y="1192020"/>
            <a:ext cx="7635240" cy="2062103"/>
          </a:xfrm>
          <a:prstGeom prst="rect">
            <a:avLst/>
          </a:prstGeom>
          <a:noFill/>
        </p:spPr>
        <p:txBody>
          <a:bodyPr wrap="square">
            <a:spAutoFit/>
          </a:bodyPr>
          <a:lstStyle/>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-o — префикс для браузера Опера</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moz</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 префикс для браузеров из семейства Mozilla</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-ms — префикс для Интернет </a:t>
            </a:r>
            <a:r>
              <a:rPr lang="en-US" sz="1600" dirty="0">
                <a:solidFill>
                  <a:schemeClr val="tx1"/>
                </a:solidFill>
                <a:latin typeface="Candara" panose="020E0502030303020204" pitchFamily="34" charset="0"/>
                <a:cs typeface="Calibri" panose="020F0502020204030204" pitchFamily="34" charset="0"/>
              </a:rPr>
              <a:t>Explorer</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8 </a:t>
            </a:r>
            <a:endParaRPr lang="en-US" sz="1600" b="0" i="0" dirty="0">
              <a:solidFill>
                <a:schemeClr val="tx1">
                  <a:lumMod val="75000"/>
                  <a:lumOff val="25000"/>
                </a:schemeClr>
              </a:solidFill>
              <a:effectLst/>
              <a:latin typeface="Candara" panose="020E0502030303020204" pitchFamily="34" charset="0"/>
              <a:cs typeface="Calibri" panose="020F0502020204030204" pitchFamily="34" charset="0"/>
            </a:endParaRP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webkit</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 префикс для браузеров, построенных на движке Webkit, в частности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Safari</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и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Chrome</a:t>
            </a:r>
            <a:endParaRPr lang="ru-RU" sz="1600" b="0" i="0" dirty="0">
              <a:solidFill>
                <a:schemeClr val="tx1">
                  <a:lumMod val="75000"/>
                  <a:lumOff val="25000"/>
                </a:schemeClr>
              </a:solidFill>
              <a:effectLst/>
              <a:latin typeface="Candara" panose="020E0502030303020204" pitchFamily="34" charset="0"/>
              <a:cs typeface="Calibri" panose="020F0502020204030204" pitchFamily="34" charset="0"/>
            </a:endParaRP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-icab —</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для браузера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iCab</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(как заявлено на </a:t>
            </a:r>
            <a:r>
              <a:rPr lang="ru-RU" sz="1600" b="0" i="0" u="none" strike="noStrike" dirty="0">
                <a:solidFill>
                  <a:schemeClr val="tx1">
                    <a:lumMod val="75000"/>
                    <a:lumOff val="25000"/>
                  </a:schemeClr>
                </a:solidFill>
                <a:effectLst/>
                <a:latin typeface="Candara" panose="020E0502030303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родном сайте</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браузера для Apple)</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khtml</a:t>
            </a:r>
            <a:r>
              <a:rPr lang="en-US" sz="1600" dirty="0">
                <a:solidFill>
                  <a:schemeClr val="tx1">
                    <a:lumMod val="75000"/>
                    <a:lumOff val="25000"/>
                  </a:schemeClr>
                </a:solidFill>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разработанный для среды KDE для UNIX-систем. Был представлен в 2000 году, для </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использования в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Konqueror</a:t>
            </a:r>
            <a:endParaRPr lang="ru-RU" sz="1600" b="0" i="0" dirty="0">
              <a:solidFill>
                <a:schemeClr val="tx1">
                  <a:lumMod val="75000"/>
                  <a:lumOff val="25000"/>
                </a:schemeClr>
              </a:solidFill>
              <a:effectLst/>
              <a:latin typeface="Candara" panose="020E050203030302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39F40D68-7648-43F5-B2A1-376B485545A7}"/>
              </a:ext>
            </a:extLst>
          </p:cNvPr>
          <p:cNvSpPr>
            <a:spLocks noChangeArrowheads="1"/>
          </p:cNvSpPr>
          <p:nvPr/>
        </p:nvSpPr>
        <p:spPr bwMode="auto">
          <a:xfrm>
            <a:off x="486845" y="3617074"/>
            <a:ext cx="4214371"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.rounded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-moz-</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-webkit-</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-khtml-</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-o-</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-ms-</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-icab-</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a:t>
            </a:r>
          </a:p>
        </p:txBody>
      </p:sp>
      <p:pic>
        <p:nvPicPr>
          <p:cNvPr id="12" name="Рисунок 11">
            <a:extLst>
              <a:ext uri="{FF2B5EF4-FFF2-40B4-BE49-F238E27FC236}">
                <a16:creationId xmlns:a16="http://schemas.microsoft.com/office/drawing/2014/main" id="{B4087741-FC70-486E-AD58-9AEC922C99F1}"/>
              </a:ext>
            </a:extLst>
          </p:cNvPr>
          <p:cNvPicPr>
            <a:picLocks noChangeAspect="1"/>
          </p:cNvPicPr>
          <p:nvPr/>
        </p:nvPicPr>
        <p:blipFill>
          <a:blip r:embed="rId5"/>
          <a:stretch>
            <a:fillRect/>
          </a:stretch>
        </p:blipFill>
        <p:spPr>
          <a:xfrm>
            <a:off x="7909560" y="5344187"/>
            <a:ext cx="4282440" cy="1477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3" name="Google Shape;303;p23"/>
          <p:cNvPicPr preferRelativeResize="0"/>
          <p:nvPr/>
        </p:nvPicPr>
        <p:blipFill rotWithShape="1">
          <a:blip r:embed="rId3">
            <a:alphaModFix/>
          </a:blip>
          <a:srcRect/>
          <a:stretch/>
        </p:blipFill>
        <p:spPr>
          <a:xfrm>
            <a:off x="7148696" y="869089"/>
            <a:ext cx="4308687" cy="5119821"/>
          </a:xfrm>
          <a:prstGeom prst="rect">
            <a:avLst/>
          </a:prstGeom>
          <a:noFill/>
          <a:ln>
            <a:noFill/>
          </a:ln>
        </p:spPr>
      </p:pic>
      <p:sp>
        <p:nvSpPr>
          <p:cNvPr id="6" name="TextBox 5">
            <a:extLst>
              <a:ext uri="{FF2B5EF4-FFF2-40B4-BE49-F238E27FC236}">
                <a16:creationId xmlns:a16="http://schemas.microsoft.com/office/drawing/2014/main" id="{51E49467-BE7E-4B9F-A365-04C1742ED2B6}"/>
              </a:ext>
            </a:extLst>
          </p:cNvPr>
          <p:cNvSpPr txBox="1"/>
          <p:nvPr/>
        </p:nvSpPr>
        <p:spPr>
          <a:xfrm>
            <a:off x="894417" y="241620"/>
            <a:ext cx="6720621" cy="523220"/>
          </a:xfrm>
          <a:prstGeom prst="rect">
            <a:avLst/>
          </a:prstGeom>
          <a:noFill/>
        </p:spPr>
        <p:txBody>
          <a:bodyPr wrap="square">
            <a:spAutoFit/>
          </a:bodyPr>
          <a:lstStyle/>
          <a:p>
            <a:pPr>
              <a:buSzPts val="4000"/>
            </a:pPr>
            <a:r>
              <a:rPr kumimoji="0" lang="ru-RU" altLang="ru-RU" sz="2800" b="1" i="0" u="none" strike="noStrike" cap="none" normalizeH="0" baseline="0" dirty="0">
                <a:ln>
                  <a:noFill/>
                </a:ln>
                <a:solidFill>
                  <a:srgbClr val="FF6D54"/>
                </a:solidFill>
                <a:effectLst/>
                <a:latin typeface="Candara" panose="020E0502030303020204" pitchFamily="34" charset="0"/>
              </a:rPr>
              <a:t>Правило </a:t>
            </a:r>
            <a:r>
              <a:rPr lang="en-US" sz="2800" b="1" i="0" dirty="0">
                <a:solidFill>
                  <a:srgbClr val="FF6D54"/>
                </a:solidFill>
                <a:effectLst/>
                <a:latin typeface="Candara" panose="020E0502030303020204" pitchFamily="34" charset="0"/>
              </a:rPr>
              <a:t>@supports</a:t>
            </a:r>
          </a:p>
        </p:txBody>
      </p:sp>
      <p:sp>
        <p:nvSpPr>
          <p:cNvPr id="3" name="Rectangle 1">
            <a:extLst>
              <a:ext uri="{FF2B5EF4-FFF2-40B4-BE49-F238E27FC236}">
                <a16:creationId xmlns:a16="http://schemas.microsoft.com/office/drawing/2014/main" id="{1B0D18F7-9DAF-4558-9BA8-02408FDAC9EA}"/>
              </a:ext>
            </a:extLst>
          </p:cNvPr>
          <p:cNvSpPr>
            <a:spLocks noChangeArrowheads="1"/>
          </p:cNvSpPr>
          <p:nvPr/>
        </p:nvSpPr>
        <p:spPr bwMode="auto">
          <a:xfrm>
            <a:off x="268273" y="1099503"/>
            <a:ext cx="7346766"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@supports</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позволяет проверить, поддерживает браузер ту или иную возможность, и на основе этого применить стили. Можно создавать составные условия с помощью логических операторов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not</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and</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or</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p:txBody>
      </p:sp>
      <p:sp>
        <p:nvSpPr>
          <p:cNvPr id="9" name="TextBox 8">
            <a:extLst>
              <a:ext uri="{FF2B5EF4-FFF2-40B4-BE49-F238E27FC236}">
                <a16:creationId xmlns:a16="http://schemas.microsoft.com/office/drawing/2014/main" id="{DBEF6960-E08D-4C0F-B43C-D687FE28E572}"/>
              </a:ext>
            </a:extLst>
          </p:cNvPr>
          <p:cNvSpPr txBox="1"/>
          <p:nvPr/>
        </p:nvSpPr>
        <p:spPr>
          <a:xfrm>
            <a:off x="268273" y="2728476"/>
            <a:ext cx="609447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ru-RU" b="0" i="0" dirty="0">
                <a:solidFill>
                  <a:srgbClr val="FF6D54"/>
                </a:solidFill>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solidFill>
                  <a:srgbClr val="FF6D54"/>
                </a:solidFill>
                <a:effectLst/>
                <a:latin typeface="Consolas" panose="020B0609020204030204" pitchFamily="49" charset="0"/>
              </a:rPr>
              <a:t> </a:t>
            </a:r>
            <a:r>
              <a:rPr lang="en-US" b="0" i="0" dirty="0">
                <a:solidFill>
                  <a:srgbClr val="FF6D54"/>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b="0" i="0" dirty="0">
              <a:solidFill>
                <a:schemeClr val="accent1"/>
              </a:solidFill>
              <a:effectLst/>
              <a:latin typeface="Consolas" panose="020B0609020204030204" pitchFamily="49" charset="0"/>
            </a:endParaRPr>
          </a:p>
          <a:p>
            <a:pPr algn="ct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Стили если Браузер поддерживает свойство</a:t>
            </a:r>
          </a:p>
          <a:p>
            <a:pPr algn="ctr"/>
            <a:r>
              <a:rPr lang="ru-RU" b="0" i="0" dirty="0">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
        <p:nvSpPr>
          <p:cNvPr id="11" name="TextBox 10">
            <a:extLst>
              <a:ext uri="{FF2B5EF4-FFF2-40B4-BE49-F238E27FC236}">
                <a16:creationId xmlns:a16="http://schemas.microsoft.com/office/drawing/2014/main" id="{3E86F598-962E-4155-9C79-9A8243C8040B}"/>
              </a:ext>
            </a:extLst>
          </p:cNvPr>
          <p:cNvSpPr txBox="1"/>
          <p:nvPr/>
        </p:nvSpPr>
        <p:spPr>
          <a:xfrm>
            <a:off x="268273" y="3682583"/>
            <a:ext cx="609447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1" i="0" dirty="0">
                <a:solidFill>
                  <a:srgbClr val="2A8436"/>
                </a:solidFill>
                <a:effectLst/>
                <a:latin typeface="Consolas" panose="020B0609020204030204" pitchFamily="49" charset="0"/>
              </a:rPr>
              <a:t>not</a:t>
            </a:r>
            <a:r>
              <a:rPr lang="en-US" b="0" i="0" dirty="0">
                <a:solidFill>
                  <a:srgbClr val="36464E"/>
                </a:solidFill>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ru-RU" b="0" i="0" dirty="0">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b="0" i="0" dirty="0">
              <a:solidFill>
                <a:schemeClr val="accent1"/>
              </a:solidFill>
              <a:effectLst/>
              <a:latin typeface="Consolas" panose="020B0609020204030204" pitchFamily="49" charset="0"/>
            </a:endParaRPr>
          </a:p>
          <a:p>
            <a:pPr algn="ct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Стили если Браузер </a:t>
            </a:r>
            <a:r>
              <a:rPr lang="ru-RU" b="1" i="0" dirty="0">
                <a:solidFill>
                  <a:srgbClr val="2A8436"/>
                </a:solidFill>
                <a:effectLst/>
                <a:latin typeface="Consolas" panose="020B0609020204030204" pitchFamily="49" charset="0"/>
              </a:rPr>
              <a:t>НЕ</a:t>
            </a:r>
            <a:r>
              <a:rPr lang="ru-RU" b="0" i="0" dirty="0">
                <a:effectLst/>
                <a:latin typeface="Consolas" panose="020B0609020204030204" pitchFamily="49" charset="0"/>
              </a:rPr>
              <a:t> поддерживает свойство</a:t>
            </a:r>
          </a:p>
          <a:p>
            <a:pPr algn="ctr"/>
            <a:r>
              <a:rPr lang="ru-RU" b="0" i="0" dirty="0">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pic>
        <p:nvPicPr>
          <p:cNvPr id="12" name="Google Shape;331;p26">
            <a:hlinkClick r:id="rId4"/>
            <a:extLst>
              <a:ext uri="{FF2B5EF4-FFF2-40B4-BE49-F238E27FC236}">
                <a16:creationId xmlns:a16="http://schemas.microsoft.com/office/drawing/2014/main" id="{22BA7A7B-E55B-45DC-A5AC-8F04BA3789A7}"/>
              </a:ext>
            </a:extLst>
          </p:cNvPr>
          <p:cNvPicPr preferRelativeResize="0"/>
          <p:nvPr/>
        </p:nvPicPr>
        <p:blipFill rotWithShape="1">
          <a:blip r:embed="rId5">
            <a:alphaModFix/>
          </a:blip>
          <a:srcRect/>
          <a:stretch/>
        </p:blipFill>
        <p:spPr>
          <a:xfrm>
            <a:off x="404777" y="340017"/>
            <a:ext cx="326426" cy="326426"/>
          </a:xfrm>
          <a:prstGeom prst="rect">
            <a:avLst/>
          </a:prstGeom>
          <a:noFill/>
          <a:ln>
            <a:noFill/>
          </a:ln>
        </p:spPr>
      </p:pic>
      <p:sp>
        <p:nvSpPr>
          <p:cNvPr id="14" name="TextBox 13">
            <a:extLst>
              <a:ext uri="{FF2B5EF4-FFF2-40B4-BE49-F238E27FC236}">
                <a16:creationId xmlns:a16="http://schemas.microsoft.com/office/drawing/2014/main" id="{A2F94C2D-1150-45C3-8F86-563E9124E120}"/>
              </a:ext>
            </a:extLst>
          </p:cNvPr>
          <p:cNvSpPr txBox="1"/>
          <p:nvPr/>
        </p:nvSpPr>
        <p:spPr>
          <a:xfrm>
            <a:off x="204264" y="4714732"/>
            <a:ext cx="780943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0" i="0" dirty="0">
                <a:effectLst/>
                <a:latin typeface="Consolas" panose="020B0609020204030204" pitchFamily="49" charset="0"/>
              </a:rPr>
              <a:t>transform-origin:</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50%</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100%</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1" i="0" dirty="0">
                <a:solidFill>
                  <a:srgbClr val="2A8436"/>
                </a:solidFill>
                <a:effectLst/>
                <a:latin typeface="Consolas" panose="020B0609020204030204" pitchFamily="49" charset="0"/>
              </a:rPr>
              <a:t>and</a:t>
            </a:r>
            <a:r>
              <a:rPr lang="en-US" b="0" i="0" dirty="0">
                <a:solidFill>
                  <a:srgbClr val="36464E"/>
                </a:solidFill>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endParaRPr lang="ru-RU" b="0" i="0" dirty="0">
              <a:effectLst/>
              <a:latin typeface="Consolas" panose="020B0609020204030204" pitchFamily="49" charset="0"/>
            </a:endParaRPr>
          </a:p>
          <a:p>
            <a:pPr algn="ctr"/>
            <a:r>
              <a:rPr lang="ru-RU" b="0" i="0" dirty="0">
                <a:effectLst/>
                <a:latin typeface="Consolas" panose="020B0609020204030204" pitchFamily="49" charset="0"/>
              </a:rPr>
              <a:t>	Браузер одновременно поддерживает</a:t>
            </a:r>
          </a:p>
          <a:p>
            <a:pPr algn="ctr"/>
            <a:r>
              <a:rPr lang="ru-RU" b="0" i="0" dirty="0">
                <a:effectLst/>
                <a:latin typeface="Consolas" panose="020B0609020204030204" pitchFamily="49" charset="0"/>
              </a:rPr>
              <a:t>свойства </a:t>
            </a:r>
            <a:r>
              <a:rPr lang="en-US" b="0" i="0" dirty="0">
                <a:effectLst/>
                <a:latin typeface="Consolas" panose="020B0609020204030204" pitchFamily="49" charset="0"/>
              </a:rPr>
              <a:t>transform-origin </a:t>
            </a:r>
            <a:r>
              <a:rPr lang="ru-RU" b="1" i="0" dirty="0">
                <a:solidFill>
                  <a:srgbClr val="2A8436"/>
                </a:solidFill>
                <a:effectLst/>
                <a:latin typeface="Consolas" panose="020B0609020204030204" pitchFamily="49" charset="0"/>
              </a:rPr>
              <a:t>И</a:t>
            </a:r>
            <a:r>
              <a:rPr lang="ru-RU" b="0" i="0" dirty="0">
                <a:solidFill>
                  <a:srgbClr val="36464E"/>
                </a:solidFill>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
        <p:nvSpPr>
          <p:cNvPr id="16" name="TextBox 15">
            <a:extLst>
              <a:ext uri="{FF2B5EF4-FFF2-40B4-BE49-F238E27FC236}">
                <a16:creationId xmlns:a16="http://schemas.microsoft.com/office/drawing/2014/main" id="{27084915-0B60-4BFC-B15F-F23530863234}"/>
              </a:ext>
            </a:extLst>
          </p:cNvPr>
          <p:cNvSpPr txBox="1"/>
          <p:nvPr/>
        </p:nvSpPr>
        <p:spPr>
          <a:xfrm>
            <a:off x="204264" y="5779319"/>
            <a:ext cx="780943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0" i="0" dirty="0">
                <a:effectLst/>
                <a:latin typeface="Consolas" panose="020B0609020204030204" pitchFamily="49" charset="0"/>
              </a:rPr>
              <a:t>perspective:</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300px</a:t>
            </a:r>
            <a:r>
              <a:rPr lang="en-US" b="0" i="0" dirty="0">
                <a:solidFill>
                  <a:srgbClr val="FF6D54"/>
                </a:solidFill>
                <a:effectLst/>
                <a:latin typeface="Consolas" panose="020B0609020204030204" pitchFamily="49" charset="0"/>
              </a:rPr>
              <a:t>) </a:t>
            </a:r>
            <a:r>
              <a:rPr lang="en-US" b="1" i="0" dirty="0">
                <a:solidFill>
                  <a:srgbClr val="2A8436"/>
                </a:solidFill>
                <a:effectLst/>
                <a:latin typeface="Consolas" panose="020B0609020204030204" pitchFamily="49" charset="0"/>
              </a:rPr>
              <a:t>or</a:t>
            </a:r>
            <a:r>
              <a:rPr lang="en-US" b="0" i="0" dirty="0">
                <a:solidFill>
                  <a:srgbClr val="FF6D54"/>
                </a:solidFill>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a:p>
            <a:pPr algn="ctr"/>
            <a:r>
              <a:rPr lang="ru-RU" b="0" i="0" dirty="0">
                <a:effectLst/>
                <a:latin typeface="Consolas" panose="020B0609020204030204" pitchFamily="49" charset="0"/>
              </a:rPr>
              <a:t>Браузер поддерживает свойство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pPr algn="ctr"/>
            <a:r>
              <a:rPr lang="en-US" b="0" i="0" dirty="0">
                <a:effectLst/>
                <a:latin typeface="Consolas" panose="020B0609020204030204" pitchFamily="49" charset="0"/>
              </a:rPr>
              <a:t> </a:t>
            </a:r>
            <a:r>
              <a:rPr lang="ru-RU" b="1" i="0" dirty="0">
                <a:solidFill>
                  <a:srgbClr val="2A8436"/>
                </a:solidFill>
                <a:effectLst/>
                <a:latin typeface="Consolas" panose="020B0609020204030204" pitchFamily="49" charset="0"/>
              </a:rPr>
              <a:t>ИЛИ</a:t>
            </a: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свойство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 </a:t>
            </a:r>
            <a:endParaRPr lang="ru-RU" dirty="0">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1874520"/>
            <a:ext cx="12235036" cy="4983481"/>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ru-RU" sz="1400" b="0" i="0" u="none" strike="noStrike" cap="none">
              <a:solidFill>
                <a:srgbClr val="595959"/>
              </a:solidFill>
              <a:latin typeface="Candara" panose="020E0502030303020204" pitchFamily="34"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7" y="116633"/>
            <a:ext cx="3497435" cy="2710424"/>
          </a:xfrm>
          <a:prstGeom prst="rect">
            <a:avLst/>
          </a:prstGeom>
          <a:noFill/>
          <a:ln>
            <a:noFill/>
          </a:ln>
        </p:spPr>
      </p:pic>
      <p:sp>
        <p:nvSpPr>
          <p:cNvPr id="7" name="TextBox 6">
            <a:extLst>
              <a:ext uri="{FF2B5EF4-FFF2-40B4-BE49-F238E27FC236}">
                <a16:creationId xmlns:a16="http://schemas.microsoft.com/office/drawing/2014/main" id="{98742BB4-3566-4346-B8BA-0367845626E5}"/>
              </a:ext>
            </a:extLst>
          </p:cNvPr>
          <p:cNvSpPr txBox="1"/>
          <p:nvPr/>
        </p:nvSpPr>
        <p:spPr>
          <a:xfrm>
            <a:off x="352044" y="490542"/>
            <a:ext cx="6357304" cy="707886"/>
          </a:xfrm>
          <a:prstGeom prst="rect">
            <a:avLst/>
          </a:prstGeom>
          <a:noFill/>
        </p:spPr>
        <p:txBody>
          <a:bodyPr wrap="square">
            <a:spAutoFit/>
          </a:bodyPr>
          <a:lstStyle/>
          <a:p>
            <a:pPr>
              <a:buSzPts val="2000"/>
            </a:pPr>
            <a:r>
              <a:rPr lang="ru-RU" sz="4000" b="0" i="0" dirty="0">
                <a:solidFill>
                  <a:srgbClr val="FF6D54"/>
                </a:solidFill>
                <a:effectLst/>
                <a:latin typeface="Candara" panose="020E0502030303020204" pitchFamily="34" charset="0"/>
              </a:rPr>
              <a:t>Как проверить поддержку</a:t>
            </a:r>
            <a:r>
              <a:rPr lang="en-US" sz="4000" dirty="0">
                <a:solidFill>
                  <a:srgbClr val="FF6D54"/>
                </a:solidFill>
                <a:latin typeface="Candara" panose="020E0502030303020204" pitchFamily="34" charset="0"/>
              </a:rPr>
              <a:t> </a:t>
            </a:r>
            <a:r>
              <a:rPr lang="en-US" sz="4000" b="0" i="0" dirty="0">
                <a:solidFill>
                  <a:srgbClr val="FF6D54"/>
                </a:solidFill>
                <a:effectLst/>
                <a:latin typeface="Candara" panose="020E0502030303020204" pitchFamily="34" charset="0"/>
              </a:rPr>
              <a:t>?</a:t>
            </a:r>
            <a:endParaRPr lang="ru-RU" sz="4000" b="0" i="0" dirty="0">
              <a:solidFill>
                <a:srgbClr val="FF6D54"/>
              </a:solidFill>
              <a:effectLst/>
              <a:latin typeface="Candara" panose="020E0502030303020204" pitchFamily="34" charset="0"/>
            </a:endParaRPr>
          </a:p>
        </p:txBody>
      </p:sp>
      <p:sp>
        <p:nvSpPr>
          <p:cNvPr id="9" name="TextBox 8">
            <a:extLst>
              <a:ext uri="{FF2B5EF4-FFF2-40B4-BE49-F238E27FC236}">
                <a16:creationId xmlns:a16="http://schemas.microsoft.com/office/drawing/2014/main" id="{5FF6E42C-7D20-4B70-B0C3-EDEC9371A92F}"/>
              </a:ext>
            </a:extLst>
          </p:cNvPr>
          <p:cNvSpPr txBox="1"/>
          <p:nvPr/>
        </p:nvSpPr>
        <p:spPr>
          <a:xfrm>
            <a:off x="84197" y="2049985"/>
            <a:ext cx="4661471" cy="923330"/>
          </a:xfrm>
          <a:prstGeom prst="rect">
            <a:avLst/>
          </a:prstGeom>
          <a:noFill/>
        </p:spPr>
        <p:txBody>
          <a:bodyPr wrap="square">
            <a:spAutoFit/>
          </a:bodyPr>
          <a:lstStyle/>
          <a:p>
            <a:r>
              <a:rPr lang="en-US" sz="1800" b="1" dirty="0">
                <a:latin typeface="Candara" panose="020E0502030303020204" pitchFamily="34" charset="0"/>
                <a:hlinkClick r:id="rId4"/>
              </a:rPr>
              <a:t>C</a:t>
            </a:r>
            <a:r>
              <a:rPr lang="ru-RU" sz="1800" b="1" dirty="0">
                <a:latin typeface="Candara" panose="020E0502030303020204" pitchFamily="34" charset="0"/>
                <a:hlinkClick r:id="rId4"/>
              </a:rPr>
              <a:t>an</a:t>
            </a:r>
            <a:r>
              <a:rPr lang="en-US" sz="1800" b="1" dirty="0">
                <a:latin typeface="Candara" panose="020E0502030303020204" pitchFamily="34" charset="0"/>
                <a:hlinkClick r:id="rId4"/>
              </a:rPr>
              <a:t> I </a:t>
            </a:r>
            <a:r>
              <a:rPr lang="ru-RU" sz="1800" b="1" dirty="0">
                <a:latin typeface="Candara" panose="020E0502030303020204" pitchFamily="34" charset="0"/>
                <a:hlinkClick r:id="rId4"/>
              </a:rPr>
              <a:t>use</a:t>
            </a:r>
            <a:r>
              <a:rPr lang="en-US" sz="1800" b="1" dirty="0">
                <a:latin typeface="Candara" panose="020E0502030303020204" pitchFamily="34" charset="0"/>
              </a:rPr>
              <a:t> </a:t>
            </a:r>
            <a:r>
              <a:rPr lang="en-US" sz="1800" dirty="0">
                <a:latin typeface="Candara" panose="020E0502030303020204" pitchFamily="34" charset="0"/>
              </a:rPr>
              <a:t>- </a:t>
            </a:r>
            <a:r>
              <a:rPr lang="ru-RU" sz="1800" dirty="0">
                <a:latin typeface="Candara" panose="020E0502030303020204" pitchFamily="34" charset="0"/>
              </a:rPr>
              <a:t> </a:t>
            </a:r>
            <a:r>
              <a:rPr lang="ru-RU" sz="1800" b="0" i="0" dirty="0">
                <a:solidFill>
                  <a:srgbClr val="212529"/>
                </a:solidFill>
                <a:effectLst/>
                <a:latin typeface="Candara" panose="020E0502030303020204" pitchFamily="34" charset="0"/>
              </a:rPr>
              <a:t>Сайт, на котором можно проверить реализовано ли данное свойство или нет в конкретном браузере</a:t>
            </a:r>
            <a:r>
              <a:rPr lang="en-US" sz="1800" dirty="0">
                <a:solidFill>
                  <a:srgbClr val="212529"/>
                </a:solidFill>
                <a:latin typeface="Candara" panose="020E0502030303020204" pitchFamily="34" charset="0"/>
              </a:rPr>
              <a:t>.</a:t>
            </a:r>
            <a:endParaRPr lang="ru-RU" sz="1800" dirty="0">
              <a:latin typeface="Candara" panose="020E0502030303020204" pitchFamily="34" charset="0"/>
            </a:endParaRPr>
          </a:p>
        </p:txBody>
      </p:sp>
      <p:pic>
        <p:nvPicPr>
          <p:cNvPr id="8" name="Рисунок 7">
            <a:extLst>
              <a:ext uri="{FF2B5EF4-FFF2-40B4-BE49-F238E27FC236}">
                <a16:creationId xmlns:a16="http://schemas.microsoft.com/office/drawing/2014/main" id="{ECEA81CF-827B-43CD-B412-4C900CACDD94}"/>
              </a:ext>
            </a:extLst>
          </p:cNvPr>
          <p:cNvPicPr>
            <a:picLocks noChangeAspect="1"/>
          </p:cNvPicPr>
          <p:nvPr/>
        </p:nvPicPr>
        <p:blipFill>
          <a:blip r:embed="rId5"/>
          <a:stretch>
            <a:fillRect/>
          </a:stretch>
        </p:blipFill>
        <p:spPr>
          <a:xfrm>
            <a:off x="4764024" y="1874519"/>
            <a:ext cx="7427976" cy="4983481"/>
          </a:xfrm>
          <a:prstGeom prst="rect">
            <a:avLst/>
          </a:prstGeom>
        </p:spPr>
      </p:pic>
      <p:sp>
        <p:nvSpPr>
          <p:cNvPr id="15" name="TextBox 14">
            <a:extLst>
              <a:ext uri="{FF2B5EF4-FFF2-40B4-BE49-F238E27FC236}">
                <a16:creationId xmlns:a16="http://schemas.microsoft.com/office/drawing/2014/main" id="{62B5BCE5-8B83-413D-9DE0-5FF8BDD7A1ED}"/>
              </a:ext>
            </a:extLst>
          </p:cNvPr>
          <p:cNvSpPr txBox="1"/>
          <p:nvPr/>
        </p:nvSpPr>
        <p:spPr>
          <a:xfrm>
            <a:off x="82364" y="3311361"/>
            <a:ext cx="4133020" cy="3293209"/>
          </a:xfrm>
          <a:prstGeom prst="rect">
            <a:avLst/>
          </a:prstGeom>
          <a:noFill/>
        </p:spPr>
        <p:txBody>
          <a:bodyPr wrap="square">
            <a:spAutoFit/>
          </a:bodyPr>
          <a:lstStyle/>
          <a:p>
            <a:r>
              <a:rPr lang="ru-RU" sz="1200" b="0" i="0" dirty="0">
                <a:solidFill>
                  <a:srgbClr val="212529"/>
                </a:solidFill>
                <a:effectLst/>
                <a:latin typeface="Candara" panose="020E0502030303020204" pitchFamily="34" charset="0"/>
              </a:rPr>
              <a:t>Таблица версий :</a:t>
            </a:r>
          </a:p>
          <a:p>
            <a:br>
              <a:rPr lang="ru-RU" sz="1400" b="0" i="0" dirty="0">
                <a:solidFill>
                  <a:srgbClr val="212529"/>
                </a:solidFill>
                <a:effectLst/>
                <a:latin typeface="Candara" panose="020E0502030303020204" pitchFamily="34" charset="0"/>
              </a:rPr>
            </a:br>
            <a:r>
              <a:rPr lang="ru-RU" b="0" i="0" dirty="0">
                <a:solidFill>
                  <a:schemeClr val="bg1"/>
                </a:solidFill>
                <a:effectLst/>
                <a:highlight>
                  <a:srgbClr val="B43B2B"/>
                </a:highlight>
                <a:latin typeface="Candara" panose="020E0502030303020204" pitchFamily="34" charset="0"/>
              </a:rPr>
              <a:t> Красный прямоугольник </a:t>
            </a:r>
            <a:r>
              <a:rPr lang="ru-RU" b="0" i="0" dirty="0">
                <a:solidFill>
                  <a:srgbClr val="212529"/>
                </a:solidFill>
                <a:effectLst/>
                <a:latin typeface="Candara" panose="020E0502030303020204" pitchFamily="34" charset="0"/>
              </a:rPr>
              <a:t>- браузер, в котором данное свойство не реализовано;</a:t>
            </a:r>
            <a:br>
              <a:rPr lang="en-US" b="0" i="0" dirty="0">
                <a:solidFill>
                  <a:srgbClr val="212529"/>
                </a:solidFill>
                <a:effectLst/>
                <a:latin typeface="Candara" panose="020E0502030303020204" pitchFamily="34" charset="0"/>
              </a:rPr>
            </a:br>
            <a:br>
              <a:rPr lang="ru-RU" b="0" i="0" dirty="0">
                <a:solidFill>
                  <a:srgbClr val="212529"/>
                </a:solidFill>
                <a:effectLst/>
                <a:latin typeface="Candara" panose="020E0502030303020204" pitchFamily="34" charset="0"/>
              </a:rPr>
            </a:br>
            <a:r>
              <a:rPr lang="ru-RU" b="0" i="0" dirty="0">
                <a:solidFill>
                  <a:schemeClr val="bg1"/>
                </a:solidFill>
                <a:effectLst/>
                <a:highlight>
                  <a:srgbClr val="2A8436"/>
                </a:highlight>
                <a:latin typeface="Candara" panose="020E0502030303020204" pitchFamily="34" charset="0"/>
              </a:rPr>
              <a:t> Зелёный прямоугольник с дефисом</a:t>
            </a:r>
            <a:r>
              <a:rPr lang="ru-RU" b="0" i="0" dirty="0">
                <a:solidFill>
                  <a:srgbClr val="212529"/>
                </a:solidFill>
                <a:effectLst/>
                <a:highlight>
                  <a:srgbClr val="2A8436"/>
                </a:highlight>
                <a:latin typeface="Candara" panose="020E0502030303020204" pitchFamily="34" charset="0"/>
              </a:rPr>
              <a:t> </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top</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right</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 </a:t>
            </a:r>
            <a:r>
              <a:rPr lang="ru-RU" b="0" i="0" dirty="0">
                <a:solidFill>
                  <a:srgbClr val="212529"/>
                </a:solidFill>
                <a:effectLst/>
                <a:latin typeface="Candara" panose="020E0502030303020204" pitchFamily="34" charset="0"/>
              </a:rPr>
              <a:t>– браузер, в котором данное свойство используется через префикс;</a:t>
            </a:r>
          </a:p>
          <a:p>
            <a:br>
              <a:rPr lang="en-US" b="0" i="0" dirty="0">
                <a:solidFill>
                  <a:srgbClr val="212529"/>
                </a:solidFill>
                <a:effectLst/>
                <a:latin typeface="Candara" panose="020E0502030303020204" pitchFamily="34" charset="0"/>
              </a:rPr>
            </a:br>
            <a:r>
              <a:rPr lang="ru-RU" b="0" i="0" dirty="0">
                <a:solidFill>
                  <a:schemeClr val="bg1"/>
                </a:solidFill>
                <a:effectLst/>
                <a:highlight>
                  <a:srgbClr val="7C7101"/>
                </a:highlight>
                <a:latin typeface="Candara" panose="020E0502030303020204" pitchFamily="34" charset="0"/>
              </a:rPr>
              <a:t> Светло-зелёный прямоугольник </a:t>
            </a:r>
            <a:r>
              <a:rPr lang="ru-RU" b="0" i="0" dirty="0">
                <a:solidFill>
                  <a:srgbClr val="212529"/>
                </a:solidFill>
                <a:effectLst/>
                <a:latin typeface="Candara" panose="020E0502030303020204" pitchFamily="34" charset="0"/>
              </a:rPr>
              <a:t>– браузер, в котором данное свойство реализовано частично;</a:t>
            </a:r>
          </a:p>
          <a:p>
            <a:endParaRPr lang="ru-RU" dirty="0">
              <a:solidFill>
                <a:srgbClr val="212529"/>
              </a:solidFill>
              <a:latin typeface="Candara" panose="020E0502030303020204" pitchFamily="34" charset="0"/>
            </a:endParaRPr>
          </a:p>
          <a:p>
            <a:pPr algn="l"/>
            <a:r>
              <a:rPr lang="ru-RU" b="0" i="0" dirty="0">
                <a:solidFill>
                  <a:schemeClr val="bg1"/>
                </a:solidFill>
                <a:effectLst/>
                <a:highlight>
                  <a:srgbClr val="2A8436"/>
                </a:highlight>
                <a:latin typeface="Candara" panose="020E0502030303020204" pitchFamily="34" charset="0"/>
              </a:rPr>
              <a:t> Зелёный прямоугольник </a:t>
            </a:r>
            <a:r>
              <a:rPr lang="ru-RU" b="0" i="0" dirty="0">
                <a:solidFill>
                  <a:srgbClr val="212529"/>
                </a:solidFill>
                <a:effectLst/>
                <a:latin typeface="Candara" panose="020E0502030303020204" pitchFamily="34" charset="0"/>
              </a:rPr>
              <a:t>– браузер, в котором данное свойство реализовано в соответствии со стандартом.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mn-lt"/>
                <a:ea typeface="Rubik"/>
                <a:cs typeface="Rubik"/>
                <a:sym typeface="Rubik"/>
              </a:rPr>
              <a:t>beetroot.academy</a:t>
            </a:r>
            <a:endParaRPr sz="1400" b="0" i="0" u="none" strike="noStrike" cap="none" dirty="0">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Дякую!</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1360</Words>
  <Application>Microsoft Office PowerPoint</Application>
  <PresentationFormat>Широкоэкранный</PresentationFormat>
  <Paragraphs>187</Paragraphs>
  <Slides>25</Slides>
  <Notes>25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25</vt:i4>
      </vt:variant>
    </vt:vector>
  </HeadingPairs>
  <TitlesOfParts>
    <vt:vector size="33" baseType="lpstr">
      <vt:lpstr>Consolas</vt:lpstr>
      <vt:lpstr>Monotype Corsiva</vt:lpstr>
      <vt:lpstr>Candara</vt:lpstr>
      <vt:lpstr>Wingdings</vt:lpstr>
      <vt:lpstr>Calibri Light</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42</cp:revision>
  <dcterms:modified xsi:type="dcterms:W3CDTF">2021-10-18T12:03:16Z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